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latsi" panose="020B0604020202020204" charset="0"/>
      <p:regular r:id="rId25"/>
    </p:embeddedFont>
    <p:embeddedFont>
      <p:font typeface="Alegreya Sans" panose="020B0604020202020204" charset="0"/>
      <p:regular r:id="rId26"/>
    </p:embeddedFont>
    <p:embeddedFont>
      <p:font typeface="Calibri" panose="020F0502020204030204" pitchFamily="34" charset="0"/>
      <p:regular r:id="rId27"/>
      <p:bold r:id="rId28"/>
      <p:italic r:id="rId29"/>
      <p:boldItalic r:id="rId30"/>
    </p:embeddedFont>
    <p:embeddedFont>
      <p:font typeface="DejaVu Serif Bold" panose="020B0604020202020204" charset="0"/>
      <p:regular r:id="rId31"/>
    </p:embeddedFont>
    <p:embeddedFont>
      <p:font typeface="Francois One" panose="020B0604020202020204" charset="0"/>
      <p:regular r:id="rId32"/>
    </p:embeddedFont>
    <p:embeddedFont>
      <p:font typeface="Noto Serif Display" panose="020B0604020202020204"/>
      <p:regular r:id="rId33"/>
    </p:embeddedFont>
    <p:embeddedFont>
      <p:font typeface="TT Norms" panose="020B0604020202020204" charset="0"/>
      <p:regular r:id="rId34"/>
    </p:embeddedFont>
    <p:embeddedFont>
      <p:font typeface="TT Phobos Bold" panose="020B0604020202020204" charset="0"/>
      <p:regular r:id="rId35"/>
    </p:embeddedFont>
    <p:embeddedFont>
      <p:font typeface="TT Phobos Inline"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C90A4-8B51-49D4-B0DD-F1819D0E8F16}"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85A485-4FC2-4558-A94D-C6D54147D414}" type="slidenum">
              <a:rPr lang="en-US" smtClean="0"/>
              <a:t>‹#›</a:t>
            </a:fld>
            <a:endParaRPr lang="en-US"/>
          </a:p>
        </p:txBody>
      </p:sp>
    </p:spTree>
    <p:extLst>
      <p:ext uri="{BB962C8B-B14F-4D97-AF65-F5344CB8AC3E}">
        <p14:creationId xmlns:p14="http://schemas.microsoft.com/office/powerpoint/2010/main" val="1327229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85A485-4FC2-4558-A94D-C6D54147D414}" type="slidenum">
              <a:rPr lang="en-US" smtClean="0"/>
              <a:t>6</a:t>
            </a:fld>
            <a:endParaRPr lang="en-US"/>
          </a:p>
        </p:txBody>
      </p:sp>
    </p:spTree>
    <p:extLst>
      <p:ext uri="{BB962C8B-B14F-4D97-AF65-F5344CB8AC3E}">
        <p14:creationId xmlns:p14="http://schemas.microsoft.com/office/powerpoint/2010/main" val="575760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594253" y="282010"/>
            <a:ext cx="2267737" cy="2267737"/>
          </a:xfrm>
          <a:custGeom>
            <a:avLst/>
            <a:gdLst/>
            <a:ahLst/>
            <a:cxnLst/>
            <a:rect l="l" t="t" r="r" b="b"/>
            <a:pathLst>
              <a:path w="2267737" h="2267737">
                <a:moveTo>
                  <a:pt x="0" y="0"/>
                </a:moveTo>
                <a:lnTo>
                  <a:pt x="2267737" y="0"/>
                </a:lnTo>
                <a:lnTo>
                  <a:pt x="2267737" y="2267737"/>
                </a:lnTo>
                <a:lnTo>
                  <a:pt x="0" y="2267737"/>
                </a:lnTo>
                <a:lnTo>
                  <a:pt x="0" y="0"/>
                </a:lnTo>
                <a:close/>
              </a:path>
            </a:pathLst>
          </a:custGeom>
          <a:blipFill>
            <a:blip r:embed="rId2"/>
            <a:stretch>
              <a:fillRect/>
            </a:stretch>
          </a:blipFill>
        </p:spPr>
      </p:sp>
      <p:grpSp>
        <p:nvGrpSpPr>
          <p:cNvPr id="3" name="Group 3"/>
          <p:cNvGrpSpPr/>
          <p:nvPr/>
        </p:nvGrpSpPr>
        <p:grpSpPr>
          <a:xfrm>
            <a:off x="2861990" y="3708853"/>
            <a:ext cx="14130182" cy="2956228"/>
            <a:chOff x="0" y="0"/>
            <a:chExt cx="18840242" cy="3941638"/>
          </a:xfrm>
        </p:grpSpPr>
        <p:sp>
          <p:nvSpPr>
            <p:cNvPr id="4" name="TextBox 4"/>
            <p:cNvSpPr txBox="1"/>
            <p:nvPr/>
          </p:nvSpPr>
          <p:spPr>
            <a:xfrm>
              <a:off x="0" y="0"/>
              <a:ext cx="18840242" cy="2133600"/>
            </a:xfrm>
            <a:prstGeom prst="rect">
              <a:avLst/>
            </a:prstGeom>
          </p:spPr>
          <p:txBody>
            <a:bodyPr lIns="0" tIns="0" rIns="0" bIns="0" rtlCol="0" anchor="t">
              <a:spAutoFit/>
            </a:bodyPr>
            <a:lstStyle/>
            <a:p>
              <a:pPr marL="0" lvl="0" indent="0" algn="ctr">
                <a:lnSpc>
                  <a:spcPts val="6319"/>
                </a:lnSpc>
                <a:spcBef>
                  <a:spcPct val="0"/>
                </a:spcBef>
              </a:pPr>
              <a:r>
                <a:rPr lang="en-US" sz="5266">
                  <a:solidFill>
                    <a:srgbClr val="0F232D"/>
                  </a:solidFill>
                  <a:latin typeface="TT Phobos Inline"/>
                </a:rPr>
                <a:t>NIÊN LUẬN CƠ SỞ MẠNG MÁY TÍNH VÀ TRUYỀN THÔNG</a:t>
              </a:r>
            </a:p>
          </p:txBody>
        </p:sp>
        <p:sp>
          <p:nvSpPr>
            <p:cNvPr id="5" name="TextBox 5"/>
            <p:cNvSpPr txBox="1"/>
            <p:nvPr/>
          </p:nvSpPr>
          <p:spPr>
            <a:xfrm>
              <a:off x="0" y="2677987"/>
              <a:ext cx="18840242" cy="1263651"/>
            </a:xfrm>
            <a:prstGeom prst="rect">
              <a:avLst/>
            </a:prstGeom>
          </p:spPr>
          <p:txBody>
            <a:bodyPr lIns="0" tIns="0" rIns="0" bIns="0" rtlCol="0" anchor="t">
              <a:spAutoFit/>
            </a:bodyPr>
            <a:lstStyle/>
            <a:p>
              <a:pPr marL="0" lvl="0" indent="0" algn="ctr">
                <a:lnSpc>
                  <a:spcPts val="7799"/>
                </a:lnSpc>
                <a:spcBef>
                  <a:spcPct val="0"/>
                </a:spcBef>
              </a:pPr>
              <a:r>
                <a:rPr lang="en-US" sz="5999">
                  <a:solidFill>
                    <a:srgbClr val="0F232D"/>
                  </a:solidFill>
                  <a:latin typeface="TT Phobos Bold"/>
                </a:rPr>
                <a:t>HỆ THỐNG QUẢN LÍ QUÁN CÀ PHÊ </a:t>
              </a:r>
            </a:p>
          </p:txBody>
        </p:sp>
      </p:grpSp>
      <p:grpSp>
        <p:nvGrpSpPr>
          <p:cNvPr id="6" name="Group 6"/>
          <p:cNvGrpSpPr/>
          <p:nvPr/>
        </p:nvGrpSpPr>
        <p:grpSpPr>
          <a:xfrm>
            <a:off x="2970122" y="492044"/>
            <a:ext cx="14130182" cy="2057703"/>
            <a:chOff x="0" y="0"/>
            <a:chExt cx="18840242" cy="2743603"/>
          </a:xfrm>
        </p:grpSpPr>
        <p:sp>
          <p:nvSpPr>
            <p:cNvPr id="7" name="TextBox 7"/>
            <p:cNvSpPr txBox="1"/>
            <p:nvPr/>
          </p:nvSpPr>
          <p:spPr>
            <a:xfrm>
              <a:off x="0" y="9525"/>
              <a:ext cx="18840242" cy="1323975"/>
            </a:xfrm>
            <a:prstGeom prst="rect">
              <a:avLst/>
            </a:prstGeom>
          </p:spPr>
          <p:txBody>
            <a:bodyPr lIns="0" tIns="0" rIns="0" bIns="0" rtlCol="0" anchor="t">
              <a:spAutoFit/>
            </a:bodyPr>
            <a:lstStyle/>
            <a:p>
              <a:pPr marL="0" lvl="0" indent="0" algn="ctr">
                <a:lnSpc>
                  <a:spcPts val="7879"/>
                </a:lnSpc>
                <a:spcBef>
                  <a:spcPct val="0"/>
                </a:spcBef>
              </a:pPr>
              <a:r>
                <a:rPr lang="en-US" sz="6566">
                  <a:solidFill>
                    <a:srgbClr val="0F232D"/>
                  </a:solidFill>
                  <a:latin typeface="TT Phobos Bold"/>
                </a:rPr>
                <a:t>TRƯỜNG ĐẠI HỌC CẦN THƠ</a:t>
              </a:r>
            </a:p>
          </p:txBody>
        </p:sp>
        <p:sp>
          <p:nvSpPr>
            <p:cNvPr id="8" name="TextBox 8"/>
            <p:cNvSpPr txBox="1"/>
            <p:nvPr/>
          </p:nvSpPr>
          <p:spPr>
            <a:xfrm>
              <a:off x="0" y="1896937"/>
              <a:ext cx="18840242" cy="846667"/>
            </a:xfrm>
            <a:prstGeom prst="rect">
              <a:avLst/>
            </a:prstGeom>
          </p:spPr>
          <p:txBody>
            <a:bodyPr lIns="0" tIns="0" rIns="0" bIns="0" rtlCol="0" anchor="t">
              <a:spAutoFit/>
            </a:bodyPr>
            <a:lstStyle/>
            <a:p>
              <a:pPr marL="0" lvl="0" indent="0" algn="ctr">
                <a:lnSpc>
                  <a:spcPts val="5199"/>
                </a:lnSpc>
                <a:spcBef>
                  <a:spcPct val="0"/>
                </a:spcBef>
              </a:pPr>
              <a:r>
                <a:rPr lang="en-US" sz="3999">
                  <a:solidFill>
                    <a:srgbClr val="0F232D"/>
                  </a:solidFill>
                  <a:latin typeface="TT Norms"/>
                </a:rPr>
                <a:t>TRƯỜNG CÔNG NGHỆ THÔNG TIN VÀ TRUYỀN THÔNG</a:t>
              </a:r>
            </a:p>
          </p:txBody>
        </p:sp>
      </p:grpSp>
      <p:grpSp>
        <p:nvGrpSpPr>
          <p:cNvPr id="9" name="Group 9"/>
          <p:cNvGrpSpPr/>
          <p:nvPr/>
        </p:nvGrpSpPr>
        <p:grpSpPr>
          <a:xfrm>
            <a:off x="2970122" y="7978036"/>
            <a:ext cx="4356775" cy="1106220"/>
            <a:chOff x="0" y="0"/>
            <a:chExt cx="5809034" cy="1474960"/>
          </a:xfrm>
        </p:grpSpPr>
        <p:sp>
          <p:nvSpPr>
            <p:cNvPr id="10" name="TextBox 10"/>
            <p:cNvSpPr txBox="1"/>
            <p:nvPr/>
          </p:nvSpPr>
          <p:spPr>
            <a:xfrm>
              <a:off x="0" y="9525"/>
              <a:ext cx="5809034" cy="683573"/>
            </a:xfrm>
            <a:prstGeom prst="rect">
              <a:avLst/>
            </a:prstGeom>
          </p:spPr>
          <p:txBody>
            <a:bodyPr lIns="0" tIns="0" rIns="0" bIns="0" rtlCol="0" anchor="t">
              <a:spAutoFit/>
            </a:bodyPr>
            <a:lstStyle/>
            <a:p>
              <a:pPr marL="0" lvl="0" indent="0">
                <a:lnSpc>
                  <a:spcPts val="4096"/>
                </a:lnSpc>
                <a:spcBef>
                  <a:spcPct val="0"/>
                </a:spcBef>
              </a:pPr>
              <a:r>
                <a:rPr lang="en-US" sz="3413">
                  <a:solidFill>
                    <a:srgbClr val="0F232D"/>
                  </a:solidFill>
                  <a:latin typeface="TT Norms"/>
                </a:rPr>
                <a:t>Giảng viên hướng dẫn:</a:t>
              </a:r>
            </a:p>
          </p:txBody>
        </p:sp>
        <p:sp>
          <p:nvSpPr>
            <p:cNvPr id="11" name="TextBox 11"/>
            <p:cNvSpPr txBox="1"/>
            <p:nvPr/>
          </p:nvSpPr>
          <p:spPr>
            <a:xfrm>
              <a:off x="0" y="840470"/>
              <a:ext cx="5809034" cy="634490"/>
            </a:xfrm>
            <a:prstGeom prst="rect">
              <a:avLst/>
            </a:prstGeom>
          </p:spPr>
          <p:txBody>
            <a:bodyPr lIns="0" tIns="0" rIns="0" bIns="0" rtlCol="0" anchor="t">
              <a:spAutoFit/>
            </a:bodyPr>
            <a:lstStyle/>
            <a:p>
              <a:pPr marL="0" lvl="0" indent="0">
                <a:lnSpc>
                  <a:spcPts val="3816"/>
                </a:lnSpc>
                <a:spcBef>
                  <a:spcPct val="0"/>
                </a:spcBef>
              </a:pPr>
              <a:r>
                <a:rPr lang="en-US" sz="2936">
                  <a:solidFill>
                    <a:srgbClr val="0F232D"/>
                  </a:solidFill>
                  <a:latin typeface="TT Norms"/>
                </a:rPr>
                <a:t>TS. Ngô Bá Hùng</a:t>
              </a:r>
            </a:p>
          </p:txBody>
        </p:sp>
      </p:grpSp>
      <p:grpSp>
        <p:nvGrpSpPr>
          <p:cNvPr id="12" name="Group 12"/>
          <p:cNvGrpSpPr/>
          <p:nvPr/>
        </p:nvGrpSpPr>
        <p:grpSpPr>
          <a:xfrm>
            <a:off x="10926565" y="7978036"/>
            <a:ext cx="6673928" cy="1138525"/>
            <a:chOff x="0" y="0"/>
            <a:chExt cx="8898570" cy="1518034"/>
          </a:xfrm>
        </p:grpSpPr>
        <p:sp>
          <p:nvSpPr>
            <p:cNvPr id="13" name="TextBox 13"/>
            <p:cNvSpPr txBox="1"/>
            <p:nvPr/>
          </p:nvSpPr>
          <p:spPr>
            <a:xfrm>
              <a:off x="0" y="9525"/>
              <a:ext cx="8898570" cy="726646"/>
            </a:xfrm>
            <a:prstGeom prst="rect">
              <a:avLst/>
            </a:prstGeom>
          </p:spPr>
          <p:txBody>
            <a:bodyPr lIns="0" tIns="0" rIns="0" bIns="0" rtlCol="0" anchor="t">
              <a:spAutoFit/>
            </a:bodyPr>
            <a:lstStyle/>
            <a:p>
              <a:pPr marL="0" lvl="0" indent="0">
                <a:lnSpc>
                  <a:spcPts val="4369"/>
                </a:lnSpc>
                <a:spcBef>
                  <a:spcPct val="0"/>
                </a:spcBef>
              </a:pPr>
              <a:r>
                <a:rPr lang="en-US" sz="3641">
                  <a:solidFill>
                    <a:srgbClr val="0F232D"/>
                  </a:solidFill>
                  <a:latin typeface="TT Norms"/>
                </a:rPr>
                <a:t>Sinh viên thực hiện:</a:t>
              </a:r>
            </a:p>
          </p:txBody>
        </p:sp>
        <p:sp>
          <p:nvSpPr>
            <p:cNvPr id="14" name="TextBox 14"/>
            <p:cNvSpPr txBox="1"/>
            <p:nvPr/>
          </p:nvSpPr>
          <p:spPr>
            <a:xfrm>
              <a:off x="0" y="883544"/>
              <a:ext cx="8898570" cy="634490"/>
            </a:xfrm>
            <a:prstGeom prst="rect">
              <a:avLst/>
            </a:prstGeom>
          </p:spPr>
          <p:txBody>
            <a:bodyPr lIns="0" tIns="0" rIns="0" bIns="0" rtlCol="0" anchor="t">
              <a:spAutoFit/>
            </a:bodyPr>
            <a:lstStyle/>
            <a:p>
              <a:pPr>
                <a:lnSpc>
                  <a:spcPts val="3816"/>
                </a:lnSpc>
                <a:spcBef>
                  <a:spcPct val="0"/>
                </a:spcBef>
              </a:pPr>
              <a:r>
                <a:rPr lang="en-US" sz="2936">
                  <a:solidFill>
                    <a:srgbClr val="0F232D"/>
                  </a:solidFill>
                  <a:latin typeface="TT Norms"/>
                </a:rPr>
                <a:t>B2013538 - Võ Hoàng Ngọc Khánh</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3" name="TextBox 3"/>
          <p:cNvSpPr txBox="1"/>
          <p:nvPr/>
        </p:nvSpPr>
        <p:spPr>
          <a:xfrm>
            <a:off x="-1345965" y="207645"/>
            <a:ext cx="11649354" cy="821055"/>
          </a:xfrm>
          <a:prstGeom prst="rect">
            <a:avLst/>
          </a:prstGeom>
        </p:spPr>
        <p:txBody>
          <a:bodyPr lIns="0" tIns="0" rIns="0" bIns="0" rtlCol="0" anchor="t">
            <a:spAutoFit/>
          </a:bodyPr>
          <a:lstStyle/>
          <a:p>
            <a:pPr algn="ctr">
              <a:lnSpc>
                <a:spcPts val="6719"/>
              </a:lnSpc>
            </a:pPr>
            <a:r>
              <a:rPr lang="en-US" sz="4800">
                <a:solidFill>
                  <a:srgbClr val="000000"/>
                </a:solidFill>
                <a:latin typeface="Francois One"/>
              </a:rPr>
              <a:t>2. THIẾT KẾ VÀ CÀI ĐẶT HỆ THỐNG</a:t>
            </a:r>
          </a:p>
        </p:txBody>
      </p:sp>
      <p:sp>
        <p:nvSpPr>
          <p:cNvPr id="4" name="TextBox 4"/>
          <p:cNvSpPr txBox="1"/>
          <p:nvPr/>
        </p:nvSpPr>
        <p:spPr>
          <a:xfrm>
            <a:off x="-1594253" y="1301209"/>
            <a:ext cx="12145929"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Mô hình Cdm của hệ thống</a:t>
            </a:r>
          </a:p>
        </p:txBody>
      </p:sp>
      <p:sp>
        <p:nvSpPr>
          <p:cNvPr id="5" name="TextBox 5"/>
          <p:cNvSpPr txBox="1"/>
          <p:nvPr/>
        </p:nvSpPr>
        <p:spPr>
          <a:xfrm>
            <a:off x="4546924" y="9385329"/>
            <a:ext cx="8007476"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2.3: Mô hình cdm hệ thống</a:t>
            </a:r>
          </a:p>
        </p:txBody>
      </p:sp>
      <p:pic>
        <p:nvPicPr>
          <p:cNvPr id="7" name="Picture 6">
            <a:extLst>
              <a:ext uri="{FF2B5EF4-FFF2-40B4-BE49-F238E27FC236}">
                <a16:creationId xmlns:a16="http://schemas.microsoft.com/office/drawing/2014/main" id="{378A9756-6C90-4BC9-19F3-1AAB6FA1B6B3}"/>
              </a:ext>
            </a:extLst>
          </p:cNvPr>
          <p:cNvPicPr>
            <a:picLocks noChangeAspect="1"/>
          </p:cNvPicPr>
          <p:nvPr/>
        </p:nvPicPr>
        <p:blipFill>
          <a:blip r:embed="rId2"/>
          <a:stretch>
            <a:fillRect/>
          </a:stretch>
        </p:blipFill>
        <p:spPr>
          <a:xfrm>
            <a:off x="2247900" y="1934697"/>
            <a:ext cx="13792200" cy="74000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4424201" y="3162255"/>
            <a:ext cx="8329069" cy="5957932"/>
          </a:xfrm>
          <a:custGeom>
            <a:avLst/>
            <a:gdLst/>
            <a:ahLst/>
            <a:cxnLst/>
            <a:rect l="l" t="t" r="r" b="b"/>
            <a:pathLst>
              <a:path w="8329069" h="5957932">
                <a:moveTo>
                  <a:pt x="0" y="0"/>
                </a:moveTo>
                <a:lnTo>
                  <a:pt x="8329069" y="0"/>
                </a:lnTo>
                <a:lnTo>
                  <a:pt x="8329069" y="5957933"/>
                </a:lnTo>
                <a:lnTo>
                  <a:pt x="0" y="5957933"/>
                </a:lnTo>
                <a:lnTo>
                  <a:pt x="0" y="0"/>
                </a:lnTo>
                <a:close/>
              </a:path>
            </a:pathLst>
          </a:custGeom>
          <a:blipFill>
            <a:blip r:embed="rId2"/>
            <a:stretch>
              <a:fillRect/>
            </a:stretch>
          </a:blipFill>
        </p:spPr>
      </p:sp>
      <p:sp>
        <p:nvSpPr>
          <p:cNvPr id="3" name="TextBox 3"/>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2. THIẾT KẾ VÀ CÀI ĐẶT HỆ THỐNG</a:t>
            </a:r>
          </a:p>
        </p:txBody>
      </p:sp>
      <p:sp>
        <p:nvSpPr>
          <p:cNvPr id="4" name="TextBox 4"/>
          <p:cNvSpPr txBox="1"/>
          <p:nvPr/>
        </p:nvSpPr>
        <p:spPr>
          <a:xfrm>
            <a:off x="-769123" y="1089556"/>
            <a:ext cx="8588736"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Giao diện hệ thống</a:t>
            </a:r>
          </a:p>
        </p:txBody>
      </p:sp>
      <p:sp>
        <p:nvSpPr>
          <p:cNvPr id="5" name="TextBox 5"/>
          <p:cNvSpPr txBox="1"/>
          <p:nvPr/>
        </p:nvSpPr>
        <p:spPr>
          <a:xfrm>
            <a:off x="5713495" y="9191625"/>
            <a:ext cx="575048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2.3.1: Giao diện đăng nhập</a:t>
            </a:r>
          </a:p>
        </p:txBody>
      </p:sp>
      <p:sp>
        <p:nvSpPr>
          <p:cNvPr id="6" name="TextBox 6"/>
          <p:cNvSpPr txBox="1"/>
          <p:nvPr/>
        </p:nvSpPr>
        <p:spPr>
          <a:xfrm>
            <a:off x="-1717680" y="1860188"/>
            <a:ext cx="10485849" cy="1163955"/>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2.3.1. Giao diện quản lí</a:t>
            </a:r>
          </a:p>
          <a:p>
            <a:pPr algn="ctr">
              <a:lnSpc>
                <a:spcPts val="4620"/>
              </a:lnSpc>
            </a:pPr>
            <a:endParaRPr lang="en-US" sz="3300">
              <a:solidFill>
                <a:srgbClr val="000000"/>
              </a:solidFill>
              <a:latin typeface="DejaVu Serif Bold"/>
            </a:endParaRPr>
          </a:p>
        </p:txBody>
      </p:sp>
      <p:sp>
        <p:nvSpPr>
          <p:cNvPr id="7" name="TextBox 7"/>
          <p:cNvSpPr txBox="1"/>
          <p:nvPr/>
        </p:nvSpPr>
        <p:spPr>
          <a:xfrm>
            <a:off x="-1897113" y="2630413"/>
            <a:ext cx="10485849" cy="1057275"/>
          </a:xfrm>
          <a:prstGeom prst="rect">
            <a:avLst/>
          </a:prstGeom>
        </p:spPr>
        <p:txBody>
          <a:bodyPr lIns="0" tIns="0" rIns="0" bIns="0" rtlCol="0" anchor="t">
            <a:spAutoFit/>
          </a:bodyPr>
          <a:lstStyle/>
          <a:p>
            <a:pPr algn="ctr">
              <a:lnSpc>
                <a:spcPts val="4200"/>
              </a:lnSpc>
            </a:pPr>
            <a:r>
              <a:rPr lang="en-US" sz="3000">
                <a:solidFill>
                  <a:srgbClr val="000000"/>
                </a:solidFill>
                <a:latin typeface="DejaVu Serif Bold"/>
              </a:rPr>
              <a:t>a) Giao diện đăng nhập</a:t>
            </a:r>
          </a:p>
          <a:p>
            <a:pPr algn="ctr">
              <a:lnSpc>
                <a:spcPts val="4200"/>
              </a:lnSpc>
            </a:pPr>
            <a:endParaRPr lang="en-US" sz="3000">
              <a:solidFill>
                <a:srgbClr val="000000"/>
              </a:solidFill>
              <a:latin typeface="DejaVu Serif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4609623" y="3300368"/>
            <a:ext cx="8385238" cy="5957932"/>
          </a:xfrm>
          <a:custGeom>
            <a:avLst/>
            <a:gdLst/>
            <a:ahLst/>
            <a:cxnLst/>
            <a:rect l="l" t="t" r="r" b="b"/>
            <a:pathLst>
              <a:path w="8385238" h="5957932">
                <a:moveTo>
                  <a:pt x="0" y="0"/>
                </a:moveTo>
                <a:lnTo>
                  <a:pt x="8385238" y="0"/>
                </a:lnTo>
                <a:lnTo>
                  <a:pt x="8385238" y="5957932"/>
                </a:lnTo>
                <a:lnTo>
                  <a:pt x="0" y="5957932"/>
                </a:lnTo>
                <a:lnTo>
                  <a:pt x="0" y="0"/>
                </a:lnTo>
                <a:close/>
              </a:path>
            </a:pathLst>
          </a:custGeom>
          <a:blipFill>
            <a:blip r:embed="rId2"/>
            <a:stretch>
              <a:fillRect/>
            </a:stretch>
          </a:blipFill>
        </p:spPr>
      </p:sp>
      <p:sp>
        <p:nvSpPr>
          <p:cNvPr id="3" name="TextBox 3"/>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2. THIẾT KẾ VÀ CÀI ĐẶT HỆ THỐNG</a:t>
            </a:r>
          </a:p>
        </p:txBody>
      </p:sp>
      <p:sp>
        <p:nvSpPr>
          <p:cNvPr id="4" name="TextBox 4"/>
          <p:cNvSpPr txBox="1"/>
          <p:nvPr/>
        </p:nvSpPr>
        <p:spPr>
          <a:xfrm>
            <a:off x="-769123" y="1089556"/>
            <a:ext cx="8588736"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Giao diện hệ thống</a:t>
            </a:r>
          </a:p>
        </p:txBody>
      </p:sp>
      <p:sp>
        <p:nvSpPr>
          <p:cNvPr id="5" name="TextBox 5"/>
          <p:cNvSpPr txBox="1"/>
          <p:nvPr/>
        </p:nvSpPr>
        <p:spPr>
          <a:xfrm>
            <a:off x="5921140" y="9191625"/>
            <a:ext cx="533519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2.3.2: Giao diện đăng ký</a:t>
            </a:r>
          </a:p>
        </p:txBody>
      </p:sp>
      <p:sp>
        <p:nvSpPr>
          <p:cNvPr id="6" name="TextBox 6"/>
          <p:cNvSpPr txBox="1"/>
          <p:nvPr/>
        </p:nvSpPr>
        <p:spPr>
          <a:xfrm>
            <a:off x="-1717680" y="1860188"/>
            <a:ext cx="10485849" cy="1163955"/>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2.3.1. Giao diện quản lí</a:t>
            </a:r>
          </a:p>
          <a:p>
            <a:pPr algn="ctr">
              <a:lnSpc>
                <a:spcPts val="4620"/>
              </a:lnSpc>
            </a:pPr>
            <a:endParaRPr lang="en-US" sz="3300">
              <a:solidFill>
                <a:srgbClr val="000000"/>
              </a:solidFill>
              <a:latin typeface="DejaVu Serif Bold"/>
            </a:endParaRPr>
          </a:p>
        </p:txBody>
      </p:sp>
      <p:sp>
        <p:nvSpPr>
          <p:cNvPr id="7" name="TextBox 7"/>
          <p:cNvSpPr txBox="1"/>
          <p:nvPr/>
        </p:nvSpPr>
        <p:spPr>
          <a:xfrm>
            <a:off x="-1897113" y="2630413"/>
            <a:ext cx="10485849" cy="1057275"/>
          </a:xfrm>
          <a:prstGeom prst="rect">
            <a:avLst/>
          </a:prstGeom>
        </p:spPr>
        <p:txBody>
          <a:bodyPr lIns="0" tIns="0" rIns="0" bIns="0" rtlCol="0" anchor="t">
            <a:spAutoFit/>
          </a:bodyPr>
          <a:lstStyle/>
          <a:p>
            <a:pPr algn="ctr">
              <a:lnSpc>
                <a:spcPts val="4200"/>
              </a:lnSpc>
            </a:pPr>
            <a:r>
              <a:rPr lang="en-US" sz="3000">
                <a:solidFill>
                  <a:srgbClr val="000000"/>
                </a:solidFill>
                <a:latin typeface="DejaVu Serif Bold"/>
              </a:rPr>
              <a:t>b) Giao diện đăng ký</a:t>
            </a:r>
          </a:p>
          <a:p>
            <a:pPr algn="ctr">
              <a:lnSpc>
                <a:spcPts val="4200"/>
              </a:lnSpc>
            </a:pPr>
            <a:endParaRPr lang="en-US" sz="3000">
              <a:solidFill>
                <a:srgbClr val="000000"/>
              </a:solidFill>
              <a:latin typeface="DejaVu Serif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3345811" y="3043510"/>
            <a:ext cx="11337316" cy="6214790"/>
          </a:xfrm>
          <a:custGeom>
            <a:avLst/>
            <a:gdLst/>
            <a:ahLst/>
            <a:cxnLst/>
            <a:rect l="l" t="t" r="r" b="b"/>
            <a:pathLst>
              <a:path w="11337316" h="6214790">
                <a:moveTo>
                  <a:pt x="0" y="0"/>
                </a:moveTo>
                <a:lnTo>
                  <a:pt x="11337316" y="0"/>
                </a:lnTo>
                <a:lnTo>
                  <a:pt x="11337316" y="6214790"/>
                </a:lnTo>
                <a:lnTo>
                  <a:pt x="0" y="6214790"/>
                </a:lnTo>
                <a:lnTo>
                  <a:pt x="0" y="0"/>
                </a:lnTo>
                <a:close/>
              </a:path>
            </a:pathLst>
          </a:custGeom>
          <a:blipFill>
            <a:blip r:embed="rId2"/>
            <a:stretch>
              <a:fillRect r="-2767"/>
            </a:stretch>
          </a:blipFill>
        </p:spPr>
      </p:sp>
      <p:sp>
        <p:nvSpPr>
          <p:cNvPr id="3" name="TextBox 3"/>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2. THIẾT KẾ VÀ CÀI ĐẶT HỆ THỐNG</a:t>
            </a:r>
          </a:p>
        </p:txBody>
      </p:sp>
      <p:sp>
        <p:nvSpPr>
          <p:cNvPr id="4" name="TextBox 4"/>
          <p:cNvSpPr txBox="1"/>
          <p:nvPr/>
        </p:nvSpPr>
        <p:spPr>
          <a:xfrm>
            <a:off x="-769123" y="1089556"/>
            <a:ext cx="8588736"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Giao diện hệ thống</a:t>
            </a:r>
          </a:p>
        </p:txBody>
      </p:sp>
      <p:sp>
        <p:nvSpPr>
          <p:cNvPr id="5" name="TextBox 5"/>
          <p:cNvSpPr txBox="1"/>
          <p:nvPr/>
        </p:nvSpPr>
        <p:spPr>
          <a:xfrm>
            <a:off x="5953115" y="9467850"/>
            <a:ext cx="6615547"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2.3..3: Giao diện thống kê</a:t>
            </a:r>
          </a:p>
        </p:txBody>
      </p:sp>
      <p:sp>
        <p:nvSpPr>
          <p:cNvPr id="6" name="TextBox 6"/>
          <p:cNvSpPr txBox="1"/>
          <p:nvPr/>
        </p:nvSpPr>
        <p:spPr>
          <a:xfrm>
            <a:off x="-1717680" y="1860188"/>
            <a:ext cx="10485849" cy="1163955"/>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2.3.1. Giao diện quản lí</a:t>
            </a:r>
          </a:p>
          <a:p>
            <a:pPr algn="ctr">
              <a:lnSpc>
                <a:spcPts val="4620"/>
              </a:lnSpc>
            </a:pPr>
            <a:endParaRPr lang="en-US" sz="3300">
              <a:solidFill>
                <a:srgbClr val="000000"/>
              </a:solidFill>
              <a:latin typeface="DejaVu Serif Bold"/>
            </a:endParaRPr>
          </a:p>
        </p:txBody>
      </p:sp>
      <p:sp>
        <p:nvSpPr>
          <p:cNvPr id="7" name="TextBox 7"/>
          <p:cNvSpPr txBox="1"/>
          <p:nvPr/>
        </p:nvSpPr>
        <p:spPr>
          <a:xfrm>
            <a:off x="-1897113" y="2630413"/>
            <a:ext cx="10485849" cy="1057275"/>
          </a:xfrm>
          <a:prstGeom prst="rect">
            <a:avLst/>
          </a:prstGeom>
        </p:spPr>
        <p:txBody>
          <a:bodyPr lIns="0" tIns="0" rIns="0" bIns="0" rtlCol="0" anchor="t">
            <a:spAutoFit/>
          </a:bodyPr>
          <a:lstStyle/>
          <a:p>
            <a:pPr algn="ctr">
              <a:lnSpc>
                <a:spcPts val="4200"/>
              </a:lnSpc>
            </a:pPr>
            <a:r>
              <a:rPr lang="en-US" sz="3000">
                <a:solidFill>
                  <a:srgbClr val="000000"/>
                </a:solidFill>
                <a:latin typeface="DejaVu Serif Bold"/>
              </a:rPr>
              <a:t>c) Giao diện thống kê</a:t>
            </a:r>
          </a:p>
          <a:p>
            <a:pPr algn="ctr">
              <a:lnSpc>
                <a:spcPts val="4200"/>
              </a:lnSpc>
            </a:pPr>
            <a:endParaRPr lang="en-US" sz="3000">
              <a:solidFill>
                <a:srgbClr val="000000"/>
              </a:solidFill>
              <a:latin typeface="DejaVu Serif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2831328" y="3192388"/>
            <a:ext cx="11514816" cy="6167706"/>
          </a:xfrm>
          <a:custGeom>
            <a:avLst/>
            <a:gdLst/>
            <a:ahLst/>
            <a:cxnLst/>
            <a:rect l="l" t="t" r="r" b="b"/>
            <a:pathLst>
              <a:path w="11514816" h="6167706">
                <a:moveTo>
                  <a:pt x="0" y="0"/>
                </a:moveTo>
                <a:lnTo>
                  <a:pt x="11514816" y="0"/>
                </a:lnTo>
                <a:lnTo>
                  <a:pt x="11514816" y="6167706"/>
                </a:lnTo>
                <a:lnTo>
                  <a:pt x="0" y="6167706"/>
                </a:lnTo>
                <a:lnTo>
                  <a:pt x="0" y="0"/>
                </a:lnTo>
                <a:close/>
              </a:path>
            </a:pathLst>
          </a:custGeom>
          <a:blipFill>
            <a:blip r:embed="rId2"/>
            <a:stretch>
              <a:fillRect/>
            </a:stretch>
          </a:blipFill>
        </p:spPr>
      </p:sp>
      <p:sp>
        <p:nvSpPr>
          <p:cNvPr id="3" name="TextBox 3"/>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2. THIẾT KẾ VÀ CÀI ĐẶT HỆ THỐNG</a:t>
            </a:r>
          </a:p>
        </p:txBody>
      </p:sp>
      <p:sp>
        <p:nvSpPr>
          <p:cNvPr id="4" name="TextBox 4"/>
          <p:cNvSpPr txBox="1"/>
          <p:nvPr/>
        </p:nvSpPr>
        <p:spPr>
          <a:xfrm>
            <a:off x="-769123" y="1089556"/>
            <a:ext cx="8588736"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Giao diện hệ thống</a:t>
            </a:r>
          </a:p>
        </p:txBody>
      </p:sp>
      <p:sp>
        <p:nvSpPr>
          <p:cNvPr id="5" name="TextBox 5"/>
          <p:cNvSpPr txBox="1"/>
          <p:nvPr/>
        </p:nvSpPr>
        <p:spPr>
          <a:xfrm>
            <a:off x="5541807" y="9464869"/>
            <a:ext cx="700719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2.3..3: Giao diện  quản lí kho</a:t>
            </a:r>
          </a:p>
        </p:txBody>
      </p:sp>
      <p:sp>
        <p:nvSpPr>
          <p:cNvPr id="6" name="TextBox 6"/>
          <p:cNvSpPr txBox="1"/>
          <p:nvPr/>
        </p:nvSpPr>
        <p:spPr>
          <a:xfrm>
            <a:off x="-1717680" y="1860188"/>
            <a:ext cx="10485849" cy="1163955"/>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2.3.1. Giao diện quản lí</a:t>
            </a:r>
          </a:p>
          <a:p>
            <a:pPr algn="ctr">
              <a:lnSpc>
                <a:spcPts val="4620"/>
              </a:lnSpc>
            </a:pPr>
            <a:endParaRPr lang="en-US" sz="3300">
              <a:solidFill>
                <a:srgbClr val="000000"/>
              </a:solidFill>
              <a:latin typeface="DejaVu Serif Bold"/>
            </a:endParaRPr>
          </a:p>
        </p:txBody>
      </p:sp>
      <p:sp>
        <p:nvSpPr>
          <p:cNvPr id="7" name="TextBox 7"/>
          <p:cNvSpPr txBox="1"/>
          <p:nvPr/>
        </p:nvSpPr>
        <p:spPr>
          <a:xfrm>
            <a:off x="-1897113" y="2630413"/>
            <a:ext cx="10485849" cy="1057275"/>
          </a:xfrm>
          <a:prstGeom prst="rect">
            <a:avLst/>
          </a:prstGeom>
        </p:spPr>
        <p:txBody>
          <a:bodyPr lIns="0" tIns="0" rIns="0" bIns="0" rtlCol="0" anchor="t">
            <a:spAutoFit/>
          </a:bodyPr>
          <a:lstStyle/>
          <a:p>
            <a:pPr algn="ctr">
              <a:lnSpc>
                <a:spcPts val="4200"/>
              </a:lnSpc>
            </a:pPr>
            <a:r>
              <a:rPr lang="en-US" sz="3000">
                <a:solidFill>
                  <a:srgbClr val="000000"/>
                </a:solidFill>
                <a:latin typeface="DejaVu Serif Bold"/>
              </a:rPr>
              <a:t>d) Giao diện quản lí kho</a:t>
            </a:r>
          </a:p>
          <a:p>
            <a:pPr algn="ctr">
              <a:lnSpc>
                <a:spcPts val="4200"/>
              </a:lnSpc>
            </a:pPr>
            <a:endParaRPr lang="en-US" sz="3000">
              <a:solidFill>
                <a:srgbClr val="000000"/>
              </a:solidFill>
              <a:latin typeface="DejaVu Serif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3009283" y="3192388"/>
            <a:ext cx="11517774" cy="6135760"/>
          </a:xfrm>
          <a:custGeom>
            <a:avLst/>
            <a:gdLst/>
            <a:ahLst/>
            <a:cxnLst/>
            <a:rect l="l" t="t" r="r" b="b"/>
            <a:pathLst>
              <a:path w="11517774" h="6135760">
                <a:moveTo>
                  <a:pt x="0" y="0"/>
                </a:moveTo>
                <a:lnTo>
                  <a:pt x="11517773" y="0"/>
                </a:lnTo>
                <a:lnTo>
                  <a:pt x="11517773" y="6135760"/>
                </a:lnTo>
                <a:lnTo>
                  <a:pt x="0" y="6135760"/>
                </a:lnTo>
                <a:lnTo>
                  <a:pt x="0" y="0"/>
                </a:lnTo>
                <a:close/>
              </a:path>
            </a:pathLst>
          </a:custGeom>
          <a:blipFill>
            <a:blip r:embed="rId2"/>
            <a:stretch>
              <a:fillRect/>
            </a:stretch>
          </a:blipFill>
        </p:spPr>
      </p:sp>
      <p:sp>
        <p:nvSpPr>
          <p:cNvPr id="3" name="TextBox 3"/>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2. THIẾT KẾ VÀ CÀI ĐẶT HỆ THỐNG</a:t>
            </a:r>
          </a:p>
        </p:txBody>
      </p:sp>
      <p:sp>
        <p:nvSpPr>
          <p:cNvPr id="4" name="TextBox 4"/>
          <p:cNvSpPr txBox="1"/>
          <p:nvPr/>
        </p:nvSpPr>
        <p:spPr>
          <a:xfrm>
            <a:off x="-769123" y="1089556"/>
            <a:ext cx="8588736"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Giao diện hệ thống</a:t>
            </a:r>
          </a:p>
        </p:txBody>
      </p:sp>
      <p:sp>
        <p:nvSpPr>
          <p:cNvPr id="5" name="TextBox 5"/>
          <p:cNvSpPr txBox="1"/>
          <p:nvPr/>
        </p:nvSpPr>
        <p:spPr>
          <a:xfrm>
            <a:off x="5683048" y="9511953"/>
            <a:ext cx="7347152" cy="576055"/>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Alatsi"/>
              </a:rPr>
              <a:t>Hình</a:t>
            </a:r>
            <a:r>
              <a:rPr lang="en-US" sz="3399" dirty="0">
                <a:solidFill>
                  <a:srgbClr val="000000"/>
                </a:solidFill>
                <a:latin typeface="Alatsi"/>
              </a:rPr>
              <a:t> 2.3..3: Giao </a:t>
            </a:r>
            <a:r>
              <a:rPr lang="en-US" sz="3399" dirty="0" err="1">
                <a:solidFill>
                  <a:srgbClr val="000000"/>
                </a:solidFill>
                <a:latin typeface="Alatsi"/>
              </a:rPr>
              <a:t>diện</a:t>
            </a:r>
            <a:r>
              <a:rPr lang="en-US" sz="3399" dirty="0">
                <a:solidFill>
                  <a:srgbClr val="000000"/>
                </a:solidFill>
                <a:latin typeface="Alatsi"/>
              </a:rPr>
              <a:t>  </a:t>
            </a:r>
            <a:r>
              <a:rPr lang="en-US" sz="3399" dirty="0" err="1">
                <a:solidFill>
                  <a:srgbClr val="000000"/>
                </a:solidFill>
                <a:latin typeface="Alatsi"/>
              </a:rPr>
              <a:t>quản</a:t>
            </a:r>
            <a:r>
              <a:rPr lang="en-US" sz="3399" dirty="0">
                <a:solidFill>
                  <a:srgbClr val="000000"/>
                </a:solidFill>
                <a:latin typeface="Alatsi"/>
              </a:rPr>
              <a:t> </a:t>
            </a:r>
            <a:r>
              <a:rPr lang="en-US" sz="3399" dirty="0" err="1">
                <a:solidFill>
                  <a:srgbClr val="000000"/>
                </a:solidFill>
                <a:latin typeface="Alatsi"/>
              </a:rPr>
              <a:t>lí</a:t>
            </a:r>
            <a:r>
              <a:rPr lang="en-US" sz="3399" dirty="0">
                <a:solidFill>
                  <a:srgbClr val="000000"/>
                </a:solidFill>
                <a:latin typeface="Alatsi"/>
              </a:rPr>
              <a:t> menu</a:t>
            </a:r>
          </a:p>
        </p:txBody>
      </p:sp>
      <p:sp>
        <p:nvSpPr>
          <p:cNvPr id="6" name="TextBox 6"/>
          <p:cNvSpPr txBox="1"/>
          <p:nvPr/>
        </p:nvSpPr>
        <p:spPr>
          <a:xfrm>
            <a:off x="-1717680" y="1860188"/>
            <a:ext cx="10485849" cy="1163955"/>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2.3.1. Giao diện quản lí</a:t>
            </a:r>
          </a:p>
          <a:p>
            <a:pPr algn="ctr">
              <a:lnSpc>
                <a:spcPts val="4620"/>
              </a:lnSpc>
            </a:pPr>
            <a:endParaRPr lang="en-US" sz="3300">
              <a:solidFill>
                <a:srgbClr val="000000"/>
              </a:solidFill>
              <a:latin typeface="DejaVu Serif Bold"/>
            </a:endParaRPr>
          </a:p>
        </p:txBody>
      </p:sp>
      <p:sp>
        <p:nvSpPr>
          <p:cNvPr id="7" name="TextBox 7"/>
          <p:cNvSpPr txBox="1"/>
          <p:nvPr/>
        </p:nvSpPr>
        <p:spPr>
          <a:xfrm>
            <a:off x="-1573469" y="2630413"/>
            <a:ext cx="10485849" cy="1057275"/>
          </a:xfrm>
          <a:prstGeom prst="rect">
            <a:avLst/>
          </a:prstGeom>
        </p:spPr>
        <p:txBody>
          <a:bodyPr lIns="0" tIns="0" rIns="0" bIns="0" rtlCol="0" anchor="t">
            <a:spAutoFit/>
          </a:bodyPr>
          <a:lstStyle/>
          <a:p>
            <a:pPr algn="ctr">
              <a:lnSpc>
                <a:spcPts val="4200"/>
              </a:lnSpc>
            </a:pPr>
            <a:r>
              <a:rPr lang="en-US" sz="3000">
                <a:solidFill>
                  <a:srgbClr val="000000"/>
                </a:solidFill>
                <a:latin typeface="DejaVu Serif Bold"/>
              </a:rPr>
              <a:t>e) Giao diện quản lí menu</a:t>
            </a:r>
          </a:p>
          <a:p>
            <a:pPr algn="ctr">
              <a:lnSpc>
                <a:spcPts val="4200"/>
              </a:lnSpc>
            </a:pPr>
            <a:endParaRPr lang="en-US" sz="3000">
              <a:solidFill>
                <a:srgbClr val="000000"/>
              </a:solidFill>
              <a:latin typeface="DejaVu Serif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3192364" y="3193053"/>
            <a:ext cx="11440031" cy="6065247"/>
          </a:xfrm>
          <a:custGeom>
            <a:avLst/>
            <a:gdLst/>
            <a:ahLst/>
            <a:cxnLst/>
            <a:rect l="l" t="t" r="r" b="b"/>
            <a:pathLst>
              <a:path w="11440031" h="6065247">
                <a:moveTo>
                  <a:pt x="0" y="0"/>
                </a:moveTo>
                <a:lnTo>
                  <a:pt x="11440031" y="0"/>
                </a:lnTo>
                <a:lnTo>
                  <a:pt x="11440031" y="6065247"/>
                </a:lnTo>
                <a:lnTo>
                  <a:pt x="0" y="6065247"/>
                </a:lnTo>
                <a:lnTo>
                  <a:pt x="0" y="0"/>
                </a:lnTo>
                <a:close/>
              </a:path>
            </a:pathLst>
          </a:custGeom>
          <a:blipFill>
            <a:blip r:embed="rId2"/>
            <a:stretch>
              <a:fillRect/>
            </a:stretch>
          </a:blipFill>
        </p:spPr>
      </p:sp>
      <p:sp>
        <p:nvSpPr>
          <p:cNvPr id="3" name="TextBox 3"/>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2. THIẾT KẾ VÀ CÀI ĐẶT HỆ THỐNG</a:t>
            </a:r>
          </a:p>
        </p:txBody>
      </p:sp>
      <p:sp>
        <p:nvSpPr>
          <p:cNvPr id="4" name="TextBox 4"/>
          <p:cNvSpPr txBox="1"/>
          <p:nvPr/>
        </p:nvSpPr>
        <p:spPr>
          <a:xfrm>
            <a:off x="-769123" y="1089556"/>
            <a:ext cx="8588736"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 Giao diện hệ thống</a:t>
            </a:r>
          </a:p>
        </p:txBody>
      </p:sp>
      <p:sp>
        <p:nvSpPr>
          <p:cNvPr id="5" name="TextBox 5"/>
          <p:cNvSpPr txBox="1"/>
          <p:nvPr/>
        </p:nvSpPr>
        <p:spPr>
          <a:xfrm>
            <a:off x="5141848" y="9511953"/>
            <a:ext cx="8878951" cy="576055"/>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Alatsi"/>
              </a:rPr>
              <a:t>Hình</a:t>
            </a:r>
            <a:r>
              <a:rPr lang="en-US" sz="3399" dirty="0">
                <a:solidFill>
                  <a:srgbClr val="000000"/>
                </a:solidFill>
                <a:latin typeface="Alatsi"/>
              </a:rPr>
              <a:t> 2.3..3: Giao </a:t>
            </a:r>
            <a:r>
              <a:rPr lang="en-US" sz="3399" dirty="0" err="1">
                <a:solidFill>
                  <a:srgbClr val="000000"/>
                </a:solidFill>
                <a:latin typeface="Alatsi"/>
              </a:rPr>
              <a:t>diện</a:t>
            </a:r>
            <a:r>
              <a:rPr lang="en-US" sz="3399" dirty="0">
                <a:solidFill>
                  <a:srgbClr val="000000"/>
                </a:solidFill>
                <a:latin typeface="Alatsi"/>
              </a:rPr>
              <a:t>  </a:t>
            </a:r>
            <a:r>
              <a:rPr lang="en-US" sz="3399" dirty="0" err="1">
                <a:solidFill>
                  <a:srgbClr val="000000"/>
                </a:solidFill>
                <a:latin typeface="Alatsi"/>
              </a:rPr>
              <a:t>quản</a:t>
            </a:r>
            <a:r>
              <a:rPr lang="en-US" sz="3399" dirty="0">
                <a:solidFill>
                  <a:srgbClr val="000000"/>
                </a:solidFill>
                <a:latin typeface="Alatsi"/>
              </a:rPr>
              <a:t> </a:t>
            </a:r>
            <a:r>
              <a:rPr lang="en-US" sz="3399" dirty="0" err="1">
                <a:solidFill>
                  <a:srgbClr val="000000"/>
                </a:solidFill>
                <a:latin typeface="Alatsi"/>
              </a:rPr>
              <a:t>lí</a:t>
            </a:r>
            <a:r>
              <a:rPr lang="en-US" sz="3399" dirty="0">
                <a:solidFill>
                  <a:srgbClr val="000000"/>
                </a:solidFill>
                <a:latin typeface="Alatsi"/>
              </a:rPr>
              <a:t> </a:t>
            </a:r>
            <a:r>
              <a:rPr lang="en-US" sz="3399" dirty="0" err="1">
                <a:solidFill>
                  <a:srgbClr val="000000"/>
                </a:solidFill>
                <a:latin typeface="Alatsi"/>
              </a:rPr>
              <a:t>khách</a:t>
            </a:r>
            <a:r>
              <a:rPr lang="en-US" sz="3399" dirty="0">
                <a:solidFill>
                  <a:srgbClr val="000000"/>
                </a:solidFill>
                <a:latin typeface="Alatsi"/>
              </a:rPr>
              <a:t> </a:t>
            </a:r>
            <a:r>
              <a:rPr lang="en-US" sz="3399" dirty="0" err="1">
                <a:solidFill>
                  <a:srgbClr val="000000"/>
                </a:solidFill>
                <a:latin typeface="Alatsi"/>
              </a:rPr>
              <a:t>hàng</a:t>
            </a:r>
            <a:r>
              <a:rPr lang="en-US" sz="3399">
                <a:solidFill>
                  <a:srgbClr val="000000"/>
                </a:solidFill>
                <a:latin typeface="Alatsi"/>
              </a:rPr>
              <a:t> </a:t>
            </a:r>
            <a:endParaRPr lang="en-US" sz="3399" dirty="0">
              <a:solidFill>
                <a:srgbClr val="000000"/>
              </a:solidFill>
              <a:latin typeface="Alatsi"/>
            </a:endParaRPr>
          </a:p>
        </p:txBody>
      </p:sp>
      <p:sp>
        <p:nvSpPr>
          <p:cNvPr id="6" name="TextBox 6"/>
          <p:cNvSpPr txBox="1"/>
          <p:nvPr/>
        </p:nvSpPr>
        <p:spPr>
          <a:xfrm>
            <a:off x="-1717680" y="1860188"/>
            <a:ext cx="10485849" cy="1163955"/>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2.3.1. Giao diện quản lí</a:t>
            </a:r>
          </a:p>
          <a:p>
            <a:pPr algn="ctr">
              <a:lnSpc>
                <a:spcPts val="4620"/>
              </a:lnSpc>
            </a:pPr>
            <a:endParaRPr lang="en-US" sz="3300">
              <a:solidFill>
                <a:srgbClr val="000000"/>
              </a:solidFill>
              <a:latin typeface="DejaVu Serif Bold"/>
            </a:endParaRPr>
          </a:p>
        </p:txBody>
      </p:sp>
      <p:sp>
        <p:nvSpPr>
          <p:cNvPr id="7" name="TextBox 7"/>
          <p:cNvSpPr txBox="1"/>
          <p:nvPr/>
        </p:nvSpPr>
        <p:spPr>
          <a:xfrm>
            <a:off x="-948557" y="2631078"/>
            <a:ext cx="10485849" cy="1057275"/>
          </a:xfrm>
          <a:prstGeom prst="rect">
            <a:avLst/>
          </a:prstGeom>
        </p:spPr>
        <p:txBody>
          <a:bodyPr lIns="0" tIns="0" rIns="0" bIns="0" rtlCol="0" anchor="t">
            <a:spAutoFit/>
          </a:bodyPr>
          <a:lstStyle/>
          <a:p>
            <a:pPr algn="ctr">
              <a:lnSpc>
                <a:spcPts val="4200"/>
              </a:lnSpc>
            </a:pPr>
            <a:r>
              <a:rPr lang="en-US" sz="3000">
                <a:solidFill>
                  <a:srgbClr val="000000"/>
                </a:solidFill>
                <a:latin typeface="DejaVu Serif Bold"/>
              </a:rPr>
              <a:t>f) Giao diện quản lí khách hàng</a:t>
            </a:r>
          </a:p>
          <a:p>
            <a:pPr algn="ctr">
              <a:lnSpc>
                <a:spcPts val="4200"/>
              </a:lnSpc>
            </a:pPr>
            <a:endParaRPr lang="en-US" sz="3000">
              <a:solidFill>
                <a:srgbClr val="000000"/>
              </a:solidFill>
              <a:latin typeface="DejaVu Serif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1908614" y="4287267"/>
            <a:ext cx="13966036" cy="2105025"/>
          </a:xfrm>
          <a:prstGeom prst="rect">
            <a:avLst/>
          </a:prstGeom>
        </p:spPr>
        <p:txBody>
          <a:bodyPr lIns="0" tIns="0" rIns="0" bIns="0" rtlCol="0" anchor="t">
            <a:spAutoFit/>
          </a:bodyPr>
          <a:lstStyle/>
          <a:p>
            <a:pPr algn="ctr">
              <a:lnSpc>
                <a:spcPts val="8400"/>
              </a:lnSpc>
            </a:pPr>
            <a:r>
              <a:rPr lang="en-US" sz="6000">
                <a:solidFill>
                  <a:srgbClr val="000000"/>
                </a:solidFill>
                <a:latin typeface="Francois One"/>
              </a:rPr>
              <a:t>III. KẾT LUẬN VÀ HƯỚNG PHÁT TRIỂN</a:t>
            </a:r>
          </a:p>
          <a:p>
            <a:pPr algn="ctr">
              <a:lnSpc>
                <a:spcPts val="8400"/>
              </a:lnSpc>
            </a:pPr>
            <a:endParaRPr lang="en-US" sz="6000">
              <a:solidFill>
                <a:srgbClr val="000000"/>
              </a:solidFill>
              <a:latin typeface="Francois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3. KẾT LUẬN VÀ HƯỚNG PHÁT TRIỂN</a:t>
            </a:r>
          </a:p>
        </p:txBody>
      </p:sp>
      <p:sp>
        <p:nvSpPr>
          <p:cNvPr id="3" name="TextBox 3"/>
          <p:cNvSpPr txBox="1"/>
          <p:nvPr/>
        </p:nvSpPr>
        <p:spPr>
          <a:xfrm>
            <a:off x="-948557" y="1412882"/>
            <a:ext cx="4905287"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*Kết luận:</a:t>
            </a:r>
          </a:p>
        </p:txBody>
      </p:sp>
      <p:sp>
        <p:nvSpPr>
          <p:cNvPr id="4" name="TextBox 4"/>
          <p:cNvSpPr txBox="1"/>
          <p:nvPr/>
        </p:nvSpPr>
        <p:spPr>
          <a:xfrm>
            <a:off x="1028700" y="2402065"/>
            <a:ext cx="16726114" cy="3459663"/>
          </a:xfrm>
          <a:prstGeom prst="rect">
            <a:avLst/>
          </a:prstGeom>
        </p:spPr>
        <p:txBody>
          <a:bodyPr lIns="0" tIns="0" rIns="0" bIns="0" rtlCol="0" anchor="t">
            <a:spAutoFit/>
          </a:bodyPr>
          <a:lstStyle/>
          <a:p>
            <a:pPr marL="1034764" lvl="1" indent="-517382" algn="just">
              <a:lnSpc>
                <a:spcPts val="6709"/>
              </a:lnSpc>
              <a:buFont typeface="Arial"/>
              <a:buChar char="•"/>
            </a:pPr>
            <a:r>
              <a:rPr lang="en-US" sz="4792">
                <a:solidFill>
                  <a:srgbClr val="000000"/>
                </a:solidFill>
                <a:latin typeface="Alegreya Sans"/>
              </a:rPr>
              <a:t>Đã hoàn thành  và giải quyết một số vấn đề của đề tài và thực hiện được một số chức năng của đề tài, nắm được những kiến thức về MySQL và JavaFX</a:t>
            </a:r>
          </a:p>
          <a:p>
            <a:pPr marL="1034764" lvl="1" indent="-517382" algn="just">
              <a:lnSpc>
                <a:spcPts val="6709"/>
              </a:lnSpc>
              <a:buFont typeface="Arial"/>
              <a:buChar char="•"/>
            </a:pPr>
            <a:r>
              <a:rPr lang="en-US" sz="4792">
                <a:solidFill>
                  <a:srgbClr val="000000"/>
                </a:solidFill>
                <a:latin typeface="Alegreya Sans"/>
              </a:rPr>
              <a:t>Tuy nhiên còn một số hạn chế, thiếu sót chưa giải quyết được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948557" y="80812"/>
            <a:ext cx="11649354" cy="821042"/>
          </a:xfrm>
          <a:prstGeom prst="rect">
            <a:avLst/>
          </a:prstGeom>
        </p:spPr>
        <p:txBody>
          <a:bodyPr lIns="0" tIns="0" rIns="0" bIns="0" rtlCol="0" anchor="t">
            <a:spAutoFit/>
          </a:bodyPr>
          <a:lstStyle/>
          <a:p>
            <a:pPr algn="ctr">
              <a:lnSpc>
                <a:spcPts val="6720"/>
              </a:lnSpc>
            </a:pPr>
            <a:r>
              <a:rPr lang="en-US" sz="4800">
                <a:solidFill>
                  <a:srgbClr val="000000"/>
                </a:solidFill>
                <a:latin typeface="Francois One"/>
              </a:rPr>
              <a:t>3. KẾT LUẬN VÀ HƯỚNG PHÁT TRIỂN</a:t>
            </a:r>
          </a:p>
        </p:txBody>
      </p:sp>
      <p:sp>
        <p:nvSpPr>
          <p:cNvPr id="3" name="TextBox 3"/>
          <p:cNvSpPr txBox="1"/>
          <p:nvPr/>
        </p:nvSpPr>
        <p:spPr>
          <a:xfrm>
            <a:off x="343882" y="1412882"/>
            <a:ext cx="4905287" cy="582929"/>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*Hướng phát triển:</a:t>
            </a:r>
          </a:p>
        </p:txBody>
      </p:sp>
      <p:sp>
        <p:nvSpPr>
          <p:cNvPr id="4" name="TextBox 4"/>
          <p:cNvSpPr txBox="1"/>
          <p:nvPr/>
        </p:nvSpPr>
        <p:spPr>
          <a:xfrm>
            <a:off x="1028700" y="2402065"/>
            <a:ext cx="16726114" cy="2611938"/>
          </a:xfrm>
          <a:prstGeom prst="rect">
            <a:avLst/>
          </a:prstGeom>
        </p:spPr>
        <p:txBody>
          <a:bodyPr lIns="0" tIns="0" rIns="0" bIns="0" rtlCol="0" anchor="t">
            <a:spAutoFit/>
          </a:bodyPr>
          <a:lstStyle/>
          <a:p>
            <a:pPr marL="1034764" lvl="1" indent="-517382" algn="just">
              <a:lnSpc>
                <a:spcPts val="6709"/>
              </a:lnSpc>
              <a:buFont typeface="Arial"/>
              <a:buChar char="•"/>
            </a:pPr>
            <a:r>
              <a:rPr lang="en-US" sz="4792">
                <a:solidFill>
                  <a:srgbClr val="000000"/>
                </a:solidFill>
                <a:latin typeface="Alegreya Sans"/>
              </a:rPr>
              <a:t>Phát triền thêm một số tính năng </a:t>
            </a:r>
          </a:p>
          <a:p>
            <a:pPr marL="1034764" lvl="1" indent="-517382" algn="just">
              <a:lnSpc>
                <a:spcPts val="6709"/>
              </a:lnSpc>
              <a:buFont typeface="Arial"/>
              <a:buChar char="•"/>
            </a:pPr>
            <a:r>
              <a:rPr lang="en-US" sz="4792">
                <a:solidFill>
                  <a:srgbClr val="000000"/>
                </a:solidFill>
                <a:latin typeface="Alegreya Sans"/>
              </a:rPr>
              <a:t>Hoàn thiện những chức năng chưa làm được</a:t>
            </a:r>
          </a:p>
          <a:p>
            <a:pPr marL="1034764" lvl="1" indent="-517382" algn="just">
              <a:lnSpc>
                <a:spcPts val="6709"/>
              </a:lnSpc>
              <a:buFont typeface="Arial"/>
              <a:buChar char="•"/>
            </a:pPr>
            <a:r>
              <a:rPr lang="en-US" sz="4792">
                <a:solidFill>
                  <a:srgbClr val="000000"/>
                </a:solidFill>
                <a:latin typeface="Alegreya Sans"/>
              </a:rPr>
              <a:t>Cải thiện giao diện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2970122" y="501569"/>
            <a:ext cx="14130182" cy="990600"/>
          </a:xfrm>
          <a:prstGeom prst="rect">
            <a:avLst/>
          </a:prstGeom>
        </p:spPr>
        <p:txBody>
          <a:bodyPr lIns="0" tIns="0" rIns="0" bIns="0" rtlCol="0" anchor="t">
            <a:spAutoFit/>
          </a:bodyPr>
          <a:lstStyle/>
          <a:p>
            <a:pPr marL="0" lvl="0" indent="0" algn="ctr">
              <a:lnSpc>
                <a:spcPts val="7879"/>
              </a:lnSpc>
              <a:spcBef>
                <a:spcPct val="0"/>
              </a:spcBef>
            </a:pPr>
            <a:r>
              <a:rPr lang="en-US" sz="6566">
                <a:solidFill>
                  <a:srgbClr val="0F232D"/>
                </a:solidFill>
                <a:latin typeface="TT Phobos Bold"/>
              </a:rPr>
              <a:t>NỘI DUNG BÁO CÁO </a:t>
            </a:r>
          </a:p>
        </p:txBody>
      </p:sp>
      <p:sp>
        <p:nvSpPr>
          <p:cNvPr id="3" name="TextBox 3"/>
          <p:cNvSpPr txBox="1"/>
          <p:nvPr/>
        </p:nvSpPr>
        <p:spPr>
          <a:xfrm>
            <a:off x="0" y="2845886"/>
            <a:ext cx="13077528" cy="887095"/>
          </a:xfrm>
          <a:prstGeom prst="rect">
            <a:avLst/>
          </a:prstGeom>
        </p:spPr>
        <p:txBody>
          <a:bodyPr lIns="0" tIns="0" rIns="0" bIns="0" rtlCol="0" anchor="t">
            <a:spAutoFit/>
          </a:bodyPr>
          <a:lstStyle/>
          <a:p>
            <a:pPr algn="ctr">
              <a:lnSpc>
                <a:spcPts val="7279"/>
              </a:lnSpc>
            </a:pPr>
            <a:r>
              <a:rPr lang="en-US" sz="5199">
                <a:solidFill>
                  <a:srgbClr val="0F232D"/>
                </a:solidFill>
                <a:latin typeface="Francois One"/>
              </a:rPr>
              <a:t>I. GIỚI THIỆU CHUNG VỀ ĐỀ TÀI</a:t>
            </a:r>
          </a:p>
        </p:txBody>
      </p:sp>
      <p:sp>
        <p:nvSpPr>
          <p:cNvPr id="4" name="TextBox 4"/>
          <p:cNvSpPr txBox="1"/>
          <p:nvPr/>
        </p:nvSpPr>
        <p:spPr>
          <a:xfrm>
            <a:off x="239461" y="4484359"/>
            <a:ext cx="9795752" cy="887095"/>
          </a:xfrm>
          <a:prstGeom prst="rect">
            <a:avLst/>
          </a:prstGeom>
        </p:spPr>
        <p:txBody>
          <a:bodyPr lIns="0" tIns="0" rIns="0" bIns="0" rtlCol="0" anchor="t">
            <a:spAutoFit/>
          </a:bodyPr>
          <a:lstStyle/>
          <a:p>
            <a:pPr algn="ctr">
              <a:lnSpc>
                <a:spcPts val="7279"/>
              </a:lnSpc>
            </a:pPr>
            <a:r>
              <a:rPr lang="en-US" sz="5199">
                <a:solidFill>
                  <a:srgbClr val="0F232D"/>
                </a:solidFill>
                <a:latin typeface="Francois One"/>
              </a:rPr>
              <a:t>II. CHI TIẾT VỀ ĐỀ TÀI</a:t>
            </a:r>
          </a:p>
        </p:txBody>
      </p:sp>
      <p:sp>
        <p:nvSpPr>
          <p:cNvPr id="5" name="TextBox 5"/>
          <p:cNvSpPr txBox="1"/>
          <p:nvPr/>
        </p:nvSpPr>
        <p:spPr>
          <a:xfrm>
            <a:off x="672983" y="6123929"/>
            <a:ext cx="13101564" cy="887095"/>
          </a:xfrm>
          <a:prstGeom prst="rect">
            <a:avLst/>
          </a:prstGeom>
        </p:spPr>
        <p:txBody>
          <a:bodyPr lIns="0" tIns="0" rIns="0" bIns="0" rtlCol="0" anchor="t">
            <a:spAutoFit/>
          </a:bodyPr>
          <a:lstStyle/>
          <a:p>
            <a:pPr algn="ctr">
              <a:lnSpc>
                <a:spcPts val="7279"/>
              </a:lnSpc>
            </a:pPr>
            <a:r>
              <a:rPr lang="en-US" sz="5199">
                <a:solidFill>
                  <a:srgbClr val="0F232D"/>
                </a:solidFill>
                <a:latin typeface="Francois One"/>
              </a:rPr>
              <a:t>III. KẾT LUẬN VÀ HƯỚNG PHÁT TRIỂN</a:t>
            </a:r>
          </a:p>
        </p:txBody>
      </p:sp>
      <p:sp>
        <p:nvSpPr>
          <p:cNvPr id="6" name="TextBox 6"/>
          <p:cNvSpPr txBox="1"/>
          <p:nvPr/>
        </p:nvSpPr>
        <p:spPr>
          <a:xfrm>
            <a:off x="-865263" y="7955779"/>
            <a:ext cx="13101564" cy="887095"/>
          </a:xfrm>
          <a:prstGeom prst="rect">
            <a:avLst/>
          </a:prstGeom>
        </p:spPr>
        <p:txBody>
          <a:bodyPr lIns="0" tIns="0" rIns="0" bIns="0" rtlCol="0" anchor="t">
            <a:spAutoFit/>
          </a:bodyPr>
          <a:lstStyle/>
          <a:p>
            <a:pPr algn="ctr">
              <a:lnSpc>
                <a:spcPts val="7279"/>
              </a:lnSpc>
            </a:pPr>
            <a:r>
              <a:rPr lang="en-US" sz="5199">
                <a:solidFill>
                  <a:srgbClr val="0F232D"/>
                </a:solidFill>
                <a:latin typeface="Francois One"/>
              </a:rPr>
              <a:t>IV. DEMO CHƯƠNG TRÌNH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4237253" y="4335338"/>
            <a:ext cx="10774897" cy="2105025"/>
          </a:xfrm>
          <a:prstGeom prst="rect">
            <a:avLst/>
          </a:prstGeom>
        </p:spPr>
        <p:txBody>
          <a:bodyPr lIns="0" tIns="0" rIns="0" bIns="0" rtlCol="0" anchor="t">
            <a:spAutoFit/>
          </a:bodyPr>
          <a:lstStyle/>
          <a:p>
            <a:pPr algn="ctr">
              <a:lnSpc>
                <a:spcPts val="8400"/>
              </a:lnSpc>
            </a:pPr>
            <a:r>
              <a:rPr lang="en-US" sz="6000">
                <a:solidFill>
                  <a:srgbClr val="000000"/>
                </a:solidFill>
                <a:latin typeface="Francois One"/>
              </a:rPr>
              <a:t>IV. DEMO CHƯƠNG TRÌNH</a:t>
            </a:r>
          </a:p>
          <a:p>
            <a:pPr algn="ctr">
              <a:lnSpc>
                <a:spcPts val="8400"/>
              </a:lnSpc>
            </a:pPr>
            <a:endParaRPr lang="en-US" sz="6000">
              <a:solidFill>
                <a:srgbClr val="000000"/>
              </a:solidFill>
              <a:latin typeface="Francois O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390" r="3390"/>
          <a:stretch>
            <a:fillRect/>
          </a:stretch>
        </p:blipFill>
        <p:spPr>
          <a:xfrm>
            <a:off x="-5344" y="0"/>
            <a:ext cx="18086042"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2173426" y="4345308"/>
            <a:ext cx="13941148" cy="1434459"/>
          </a:xfrm>
          <a:prstGeom prst="rect">
            <a:avLst/>
          </a:prstGeom>
        </p:spPr>
        <p:txBody>
          <a:bodyPr lIns="0" tIns="0" rIns="0" bIns="0" rtlCol="0" anchor="t">
            <a:spAutoFit/>
          </a:bodyPr>
          <a:lstStyle/>
          <a:p>
            <a:pPr algn="ctr">
              <a:lnSpc>
                <a:spcPts val="11760"/>
              </a:lnSpc>
            </a:pPr>
            <a:r>
              <a:rPr lang="en-US" sz="8400">
                <a:solidFill>
                  <a:srgbClr val="000000"/>
                </a:solidFill>
                <a:latin typeface="Francois One"/>
              </a:rPr>
              <a:t>Cám ơn thầy và các bạn đã xem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3530193" y="4298093"/>
            <a:ext cx="9737438" cy="2105025"/>
          </a:xfrm>
          <a:prstGeom prst="rect">
            <a:avLst/>
          </a:prstGeom>
        </p:spPr>
        <p:txBody>
          <a:bodyPr lIns="0" tIns="0" rIns="0" bIns="0" rtlCol="0" anchor="t">
            <a:spAutoFit/>
          </a:bodyPr>
          <a:lstStyle/>
          <a:p>
            <a:pPr algn="ctr">
              <a:lnSpc>
                <a:spcPts val="8400"/>
              </a:lnSpc>
            </a:pPr>
            <a:r>
              <a:rPr lang="en-US" sz="6000">
                <a:solidFill>
                  <a:srgbClr val="000000"/>
                </a:solidFill>
                <a:latin typeface="Francois One"/>
              </a:rPr>
              <a:t>I. GIỚI THIỆU CHUNG </a:t>
            </a:r>
          </a:p>
          <a:p>
            <a:pPr algn="ctr">
              <a:lnSpc>
                <a:spcPts val="8400"/>
              </a:lnSpc>
            </a:pPr>
            <a:endParaRPr lang="en-US" sz="6000">
              <a:solidFill>
                <a:srgbClr val="000000"/>
              </a:solidFill>
              <a:latin typeface="Francois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0" y="121066"/>
            <a:ext cx="9750582" cy="821055"/>
          </a:xfrm>
          <a:prstGeom prst="rect">
            <a:avLst/>
          </a:prstGeom>
        </p:spPr>
        <p:txBody>
          <a:bodyPr lIns="0" tIns="0" rIns="0" bIns="0" rtlCol="0" anchor="t">
            <a:spAutoFit/>
          </a:bodyPr>
          <a:lstStyle/>
          <a:p>
            <a:pPr algn="ctr">
              <a:lnSpc>
                <a:spcPts val="6719"/>
              </a:lnSpc>
            </a:pPr>
            <a:r>
              <a:rPr lang="en-US" sz="4800">
                <a:solidFill>
                  <a:srgbClr val="000000"/>
                </a:solidFill>
                <a:latin typeface="Francois One"/>
              </a:rPr>
              <a:t>1.TỔNG QUAN VỀ ĐỀ TÀI NGHIÊN CỨU </a:t>
            </a:r>
          </a:p>
        </p:txBody>
      </p:sp>
      <p:sp>
        <p:nvSpPr>
          <p:cNvPr id="3" name="TextBox 3"/>
          <p:cNvSpPr txBox="1"/>
          <p:nvPr/>
        </p:nvSpPr>
        <p:spPr>
          <a:xfrm>
            <a:off x="283876" y="1277174"/>
            <a:ext cx="10568703"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1.1. Phát triển hệ thống quản lí quán cà phê </a:t>
            </a:r>
          </a:p>
        </p:txBody>
      </p:sp>
      <p:sp>
        <p:nvSpPr>
          <p:cNvPr id="4" name="TextBox 4"/>
          <p:cNvSpPr txBox="1"/>
          <p:nvPr/>
        </p:nvSpPr>
        <p:spPr>
          <a:xfrm>
            <a:off x="283876" y="2193479"/>
            <a:ext cx="3935135"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1.1.1. Giới thiệu </a:t>
            </a:r>
          </a:p>
        </p:txBody>
      </p:sp>
      <p:sp>
        <p:nvSpPr>
          <p:cNvPr id="5" name="TextBox 5"/>
          <p:cNvSpPr txBox="1"/>
          <p:nvPr/>
        </p:nvSpPr>
        <p:spPr>
          <a:xfrm>
            <a:off x="435604" y="3062159"/>
            <a:ext cx="17158030" cy="6774078"/>
          </a:xfrm>
          <a:prstGeom prst="rect">
            <a:avLst/>
          </a:prstGeom>
        </p:spPr>
        <p:txBody>
          <a:bodyPr lIns="0" tIns="0" rIns="0" bIns="0" rtlCol="0" anchor="t">
            <a:spAutoFit/>
          </a:bodyPr>
          <a:lstStyle/>
          <a:p>
            <a:pPr algn="just">
              <a:lnSpc>
                <a:spcPts val="4654"/>
              </a:lnSpc>
            </a:pPr>
            <a:r>
              <a:rPr lang="en-US" sz="3324">
                <a:solidFill>
                  <a:srgbClr val="000000"/>
                </a:solidFill>
                <a:latin typeface="Alegreya Sans"/>
              </a:rPr>
              <a:t>             Với sự phát triển của xã hội ngày nay, nhu cầu về việc ăn uống, mua sắm đang ngày càng trở nên được quan tâm ở nhiều nơi trên thế giới. Trong đó cà phê là thức uống được quan tâm và khá là phổ biến </a:t>
            </a:r>
          </a:p>
          <a:p>
            <a:pPr algn="just">
              <a:lnSpc>
                <a:spcPts val="4020"/>
              </a:lnSpc>
            </a:pPr>
            <a:r>
              <a:rPr lang="en-US" sz="2871">
                <a:solidFill>
                  <a:srgbClr val="000000"/>
                </a:solidFill>
                <a:latin typeface="Alegreya Sans"/>
              </a:rPr>
              <a:t> </a:t>
            </a:r>
          </a:p>
          <a:p>
            <a:pPr algn="just">
              <a:lnSpc>
                <a:spcPts val="4552"/>
              </a:lnSpc>
            </a:pPr>
            <a:r>
              <a:rPr lang="en-US" sz="3251">
                <a:solidFill>
                  <a:srgbClr val="000000"/>
                </a:solidFill>
                <a:latin typeface="Alegreya Sans"/>
              </a:rPr>
              <a:t>              Nắm bắt được nhu cầu này thì số lượng quán cà phê ngày càng gia tăng. Và làm thế nào để quản lí hiệu quả là một  nhu cầu cấp thiết. Theo cách truyền thống thì việc quản lí thu chi thường được quản lí thủ công bằng xổ sách,…. Tuy  nhiên phương pháp này sẽ có nhiều mặt hạn chế nhất định như sẽ gây khó khắn trong việc lưu trữ và truy xuất, dễ gây  ra sai sót và nhầm lẫn, và tốn khá nhiều thời gian và công sức. Do đó, việc xây dựng một hệ thống quản lí quán cà phê  bằng công nghệ là một giải pháp cần thiết, nó sẽ giúp các quán giải quyết được tình trạng như: lưu trữ, giảm thiểu sai  sót, tiết kiệm thời gian và nâng cao hiệu xuất. Và quán cà phê take away là một mô hình kinh doanh khá phổ biến hiện    nay</a:t>
            </a:r>
          </a:p>
          <a:p>
            <a:pPr algn="just">
              <a:lnSpc>
                <a:spcPts val="4020"/>
              </a:lnSpc>
            </a:pPr>
            <a:r>
              <a:rPr lang="en-US" sz="2871">
                <a:solidFill>
                  <a:srgbClr val="000000"/>
                </a:solidFill>
                <a:latin typeface="Noto Serif Display"/>
              </a:rPr>
              <a:t> </a:t>
            </a:r>
          </a:p>
          <a:p>
            <a:pPr algn="just">
              <a:lnSpc>
                <a:spcPts val="4020"/>
              </a:lnSpc>
            </a:pPr>
            <a:endParaRPr lang="en-US" sz="2871">
              <a:solidFill>
                <a:srgbClr val="000000"/>
              </a:solidFill>
              <a:latin typeface="Noto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985439" y="207645"/>
            <a:ext cx="12154091" cy="821055"/>
          </a:xfrm>
          <a:prstGeom prst="rect">
            <a:avLst/>
          </a:prstGeom>
        </p:spPr>
        <p:txBody>
          <a:bodyPr lIns="0" tIns="0" rIns="0" bIns="0" rtlCol="0" anchor="t">
            <a:spAutoFit/>
          </a:bodyPr>
          <a:lstStyle/>
          <a:p>
            <a:pPr algn="ctr">
              <a:lnSpc>
                <a:spcPts val="6719"/>
              </a:lnSpc>
            </a:pPr>
            <a:r>
              <a:rPr lang="en-US" sz="4800">
                <a:solidFill>
                  <a:srgbClr val="000000"/>
                </a:solidFill>
                <a:latin typeface="Francois One"/>
              </a:rPr>
              <a:t>1.TỔNG QUAN VỀ ĐỀ TÀI NGHIÊN CỨU </a:t>
            </a:r>
          </a:p>
        </p:txBody>
      </p:sp>
      <p:sp>
        <p:nvSpPr>
          <p:cNvPr id="3" name="TextBox 3"/>
          <p:cNvSpPr txBox="1"/>
          <p:nvPr/>
        </p:nvSpPr>
        <p:spPr>
          <a:xfrm>
            <a:off x="429344" y="1373314"/>
            <a:ext cx="10568703"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1.1. Phát triển hệ thống quản lí quán cà phê </a:t>
            </a:r>
          </a:p>
        </p:txBody>
      </p:sp>
      <p:sp>
        <p:nvSpPr>
          <p:cNvPr id="4" name="TextBox 4"/>
          <p:cNvSpPr txBox="1"/>
          <p:nvPr/>
        </p:nvSpPr>
        <p:spPr>
          <a:xfrm>
            <a:off x="-551795" y="2400022"/>
            <a:ext cx="5643402"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1.1.2. Mục tiêu</a:t>
            </a:r>
          </a:p>
        </p:txBody>
      </p:sp>
      <p:sp>
        <p:nvSpPr>
          <p:cNvPr id="5" name="TextBox 5"/>
          <p:cNvSpPr txBox="1"/>
          <p:nvPr/>
        </p:nvSpPr>
        <p:spPr>
          <a:xfrm>
            <a:off x="429344" y="4306649"/>
            <a:ext cx="17421679" cy="4425560"/>
          </a:xfrm>
          <a:prstGeom prst="rect">
            <a:avLst/>
          </a:prstGeom>
        </p:spPr>
        <p:txBody>
          <a:bodyPr lIns="0" tIns="0" rIns="0" bIns="0" rtlCol="0" anchor="t">
            <a:spAutoFit/>
          </a:bodyPr>
          <a:lstStyle/>
          <a:p>
            <a:pPr>
              <a:lnSpc>
                <a:spcPts val="4984"/>
              </a:lnSpc>
            </a:pPr>
            <a:r>
              <a:rPr lang="en-US" sz="3560">
                <a:solidFill>
                  <a:srgbClr val="000000"/>
                </a:solidFill>
                <a:latin typeface="Alegreya Sans"/>
              </a:rPr>
              <a:t>                    Đề tài này thiết kế và xây dựng hệ thống phần mềm quản lí quán cà phê với mong muốn hỗ trợ quản lí, cung cấp đầy đủ các chức năng tiện ích trong việc quản lí số lượng hàng trong kho, hóa đơn trong ngày,… Giúp chủ các cửa hàng có thể nắm bắt được tình hình của quán và từ đó đưa ra các giải pháp một cách kịp thời và hiệu quả giúp tiết kiệm thời gian và chi phí. Tất cả các điều này hướng đến một mục tiêu chuyên nghiệp, giúp nhận được sự tin tưởng của khách hàng và thúc đẩy sự phát triển của cơ sở kinh doanh.</a:t>
            </a:r>
          </a:p>
          <a:p>
            <a:pPr algn="ctr">
              <a:lnSpc>
                <a:spcPts val="4984"/>
              </a:lnSpc>
            </a:pPr>
            <a:endParaRPr lang="en-US" sz="3560">
              <a:solidFill>
                <a:srgbClr val="000000"/>
              </a:solidFill>
              <a:latin typeface="Alegrey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0" y="121066"/>
            <a:ext cx="9822687" cy="821055"/>
          </a:xfrm>
          <a:prstGeom prst="rect">
            <a:avLst/>
          </a:prstGeom>
        </p:spPr>
        <p:txBody>
          <a:bodyPr lIns="0" tIns="0" rIns="0" bIns="0" rtlCol="0" anchor="t">
            <a:spAutoFit/>
          </a:bodyPr>
          <a:lstStyle/>
          <a:p>
            <a:pPr algn="ctr">
              <a:lnSpc>
                <a:spcPts val="6719"/>
              </a:lnSpc>
            </a:pPr>
            <a:r>
              <a:rPr lang="en-US" sz="4800">
                <a:solidFill>
                  <a:srgbClr val="000000"/>
                </a:solidFill>
                <a:latin typeface="Francois One"/>
              </a:rPr>
              <a:t>1.TỔNG QUAN VỀ ĐỀ TÀI NGHIÊN CỨU </a:t>
            </a:r>
          </a:p>
        </p:txBody>
      </p:sp>
      <p:sp>
        <p:nvSpPr>
          <p:cNvPr id="3" name="TextBox 3"/>
          <p:cNvSpPr txBox="1"/>
          <p:nvPr/>
        </p:nvSpPr>
        <p:spPr>
          <a:xfrm>
            <a:off x="452122" y="1281039"/>
            <a:ext cx="10568703"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1.1. Phát triển hệ thống quản lí quán cà phê </a:t>
            </a:r>
          </a:p>
        </p:txBody>
      </p:sp>
      <p:sp>
        <p:nvSpPr>
          <p:cNvPr id="4" name="TextBox 4"/>
          <p:cNvSpPr txBox="1"/>
          <p:nvPr/>
        </p:nvSpPr>
        <p:spPr>
          <a:xfrm>
            <a:off x="-1582200" y="2280254"/>
            <a:ext cx="10485849" cy="1163955"/>
          </a:xfrm>
          <a:prstGeom prst="rect">
            <a:avLst/>
          </a:prstGeom>
        </p:spPr>
        <p:txBody>
          <a:bodyPr lIns="0" tIns="0" rIns="0" bIns="0" rtlCol="0" anchor="t">
            <a:spAutoFit/>
          </a:bodyPr>
          <a:lstStyle/>
          <a:p>
            <a:pPr algn="ctr">
              <a:lnSpc>
                <a:spcPts val="4620"/>
              </a:lnSpc>
            </a:pPr>
            <a:r>
              <a:rPr lang="en-US" sz="3300" dirty="0">
                <a:solidFill>
                  <a:srgbClr val="000000"/>
                </a:solidFill>
                <a:latin typeface="DejaVu Serif Bold"/>
              </a:rPr>
              <a:t>1.1.3. </a:t>
            </a:r>
            <a:r>
              <a:rPr lang="en-US" sz="3300" dirty="0" err="1">
                <a:solidFill>
                  <a:srgbClr val="000000"/>
                </a:solidFill>
                <a:latin typeface="DejaVu Serif Bold"/>
              </a:rPr>
              <a:t>Đối</a:t>
            </a:r>
            <a:r>
              <a:rPr lang="en-US" sz="3300" dirty="0">
                <a:solidFill>
                  <a:srgbClr val="000000"/>
                </a:solidFill>
                <a:latin typeface="DejaVu Serif Bold"/>
              </a:rPr>
              <a:t> </a:t>
            </a:r>
            <a:r>
              <a:rPr lang="en-US" sz="3300" dirty="0" err="1">
                <a:solidFill>
                  <a:srgbClr val="000000"/>
                </a:solidFill>
                <a:latin typeface="DejaVu Serif Bold"/>
              </a:rPr>
              <a:t>tượng</a:t>
            </a:r>
            <a:r>
              <a:rPr lang="en-US" sz="3300" dirty="0">
                <a:solidFill>
                  <a:srgbClr val="000000"/>
                </a:solidFill>
                <a:latin typeface="DejaVu Serif Bold"/>
              </a:rPr>
              <a:t> </a:t>
            </a:r>
            <a:r>
              <a:rPr lang="en-US" sz="3300" dirty="0" err="1">
                <a:solidFill>
                  <a:srgbClr val="000000"/>
                </a:solidFill>
                <a:latin typeface="DejaVu Serif Bold"/>
              </a:rPr>
              <a:t>nghiên</a:t>
            </a:r>
            <a:r>
              <a:rPr lang="en-US" sz="3300" dirty="0">
                <a:solidFill>
                  <a:srgbClr val="000000"/>
                </a:solidFill>
                <a:latin typeface="DejaVu Serif Bold"/>
              </a:rPr>
              <a:t> </a:t>
            </a:r>
            <a:r>
              <a:rPr lang="en-US" sz="3300" dirty="0" err="1">
                <a:solidFill>
                  <a:srgbClr val="000000"/>
                </a:solidFill>
                <a:latin typeface="DejaVu Serif Bold"/>
              </a:rPr>
              <a:t>cứu</a:t>
            </a:r>
            <a:endParaRPr lang="en-US" sz="3300" dirty="0">
              <a:solidFill>
                <a:srgbClr val="000000"/>
              </a:solidFill>
              <a:latin typeface="DejaVu Serif Bold"/>
            </a:endParaRPr>
          </a:p>
          <a:p>
            <a:pPr algn="ctr">
              <a:lnSpc>
                <a:spcPts val="4620"/>
              </a:lnSpc>
            </a:pPr>
            <a:endParaRPr lang="en-US" sz="3300" dirty="0">
              <a:solidFill>
                <a:srgbClr val="000000"/>
              </a:solidFill>
              <a:latin typeface="DejaVu Serif Bold"/>
            </a:endParaRPr>
          </a:p>
        </p:txBody>
      </p:sp>
      <p:sp>
        <p:nvSpPr>
          <p:cNvPr id="5" name="TextBox 5"/>
          <p:cNvSpPr txBox="1"/>
          <p:nvPr/>
        </p:nvSpPr>
        <p:spPr>
          <a:xfrm>
            <a:off x="514350" y="4720559"/>
            <a:ext cx="17259300" cy="3067072"/>
          </a:xfrm>
          <a:prstGeom prst="rect">
            <a:avLst/>
          </a:prstGeom>
        </p:spPr>
        <p:txBody>
          <a:bodyPr lIns="0" tIns="0" rIns="0" bIns="0" rtlCol="0" anchor="t">
            <a:spAutoFit/>
          </a:bodyPr>
          <a:lstStyle/>
          <a:p>
            <a:pPr>
              <a:lnSpc>
                <a:spcPts val="4805"/>
              </a:lnSpc>
            </a:pPr>
            <a:r>
              <a:rPr lang="en-US" sz="3432" dirty="0">
                <a:solidFill>
                  <a:srgbClr val="000000"/>
                </a:solidFill>
                <a:latin typeface="Alegreya Sans"/>
              </a:rPr>
              <a:t>           </a:t>
            </a:r>
            <a:r>
              <a:rPr lang="en-US" sz="3432" dirty="0" err="1">
                <a:solidFill>
                  <a:srgbClr val="000000"/>
                </a:solidFill>
                <a:latin typeface="Alegreya Sans"/>
              </a:rPr>
              <a:t>Đối</a:t>
            </a:r>
            <a:r>
              <a:rPr lang="en-US" sz="3432" dirty="0">
                <a:solidFill>
                  <a:srgbClr val="000000"/>
                </a:solidFill>
                <a:latin typeface="Alegreya Sans"/>
              </a:rPr>
              <a:t> </a:t>
            </a:r>
            <a:r>
              <a:rPr lang="en-US" sz="3432" dirty="0" err="1">
                <a:solidFill>
                  <a:srgbClr val="000000"/>
                </a:solidFill>
                <a:latin typeface="Alegreya Sans"/>
              </a:rPr>
              <a:t>tượng</a:t>
            </a:r>
            <a:r>
              <a:rPr lang="en-US" sz="3432" dirty="0">
                <a:solidFill>
                  <a:srgbClr val="000000"/>
                </a:solidFill>
                <a:latin typeface="Alegreya Sans"/>
              </a:rPr>
              <a:t> </a:t>
            </a:r>
            <a:r>
              <a:rPr lang="en-US" sz="3432" dirty="0" err="1">
                <a:solidFill>
                  <a:srgbClr val="000000"/>
                </a:solidFill>
                <a:latin typeface="Alegreya Sans"/>
              </a:rPr>
              <a:t>nghiên</a:t>
            </a:r>
            <a:r>
              <a:rPr lang="en-US" sz="3432" dirty="0">
                <a:solidFill>
                  <a:srgbClr val="000000"/>
                </a:solidFill>
                <a:latin typeface="Alegreya Sans"/>
              </a:rPr>
              <a:t> </a:t>
            </a:r>
            <a:r>
              <a:rPr lang="en-US" sz="3432" dirty="0" err="1">
                <a:solidFill>
                  <a:srgbClr val="000000"/>
                </a:solidFill>
                <a:latin typeface="Alegreya Sans"/>
              </a:rPr>
              <a:t>cứu</a:t>
            </a:r>
            <a:r>
              <a:rPr lang="en-US" sz="3432" dirty="0">
                <a:solidFill>
                  <a:srgbClr val="000000"/>
                </a:solidFill>
                <a:latin typeface="Alegreya Sans"/>
              </a:rPr>
              <a:t> </a:t>
            </a:r>
            <a:r>
              <a:rPr lang="en-US" sz="3432" dirty="0" err="1">
                <a:solidFill>
                  <a:srgbClr val="000000"/>
                </a:solidFill>
                <a:latin typeface="Alegreya Sans"/>
              </a:rPr>
              <a:t>chính</a:t>
            </a:r>
            <a:r>
              <a:rPr lang="en-US" sz="3432" dirty="0">
                <a:solidFill>
                  <a:srgbClr val="000000"/>
                </a:solidFill>
                <a:latin typeface="Alegreya Sans"/>
              </a:rPr>
              <a:t> </a:t>
            </a:r>
            <a:r>
              <a:rPr lang="en-US" sz="3432" dirty="0" err="1">
                <a:solidFill>
                  <a:srgbClr val="000000"/>
                </a:solidFill>
                <a:latin typeface="Alegreya Sans"/>
              </a:rPr>
              <a:t>của</a:t>
            </a:r>
            <a:r>
              <a:rPr lang="en-US" sz="3432" dirty="0">
                <a:solidFill>
                  <a:srgbClr val="000000"/>
                </a:solidFill>
                <a:latin typeface="Alegreya Sans"/>
              </a:rPr>
              <a:t> </a:t>
            </a:r>
            <a:r>
              <a:rPr lang="en-US" sz="3432" dirty="0" err="1">
                <a:solidFill>
                  <a:srgbClr val="000000"/>
                </a:solidFill>
                <a:latin typeface="Alegreya Sans"/>
              </a:rPr>
              <a:t>đề</a:t>
            </a:r>
            <a:r>
              <a:rPr lang="en-US" sz="3432" dirty="0">
                <a:solidFill>
                  <a:srgbClr val="000000"/>
                </a:solidFill>
                <a:latin typeface="Alegreya Sans"/>
              </a:rPr>
              <a:t> </a:t>
            </a:r>
            <a:r>
              <a:rPr lang="en-US" sz="3432" dirty="0" err="1">
                <a:solidFill>
                  <a:srgbClr val="000000"/>
                </a:solidFill>
                <a:latin typeface="Alegreya Sans"/>
              </a:rPr>
              <a:t>tà</a:t>
            </a:r>
            <a:r>
              <a:rPr lang="en-US" sz="3432" dirty="0">
                <a:solidFill>
                  <a:srgbClr val="000000"/>
                </a:solidFill>
                <a:latin typeface="Alegreya Sans"/>
              </a:rPr>
              <a:t> </a:t>
            </a:r>
            <a:r>
              <a:rPr lang="en-US" sz="3432" dirty="0" err="1">
                <a:solidFill>
                  <a:srgbClr val="000000"/>
                </a:solidFill>
                <a:latin typeface="Alegreya Sans"/>
              </a:rPr>
              <a:t>là</a:t>
            </a:r>
            <a:r>
              <a:rPr lang="en-US" sz="3432" dirty="0">
                <a:solidFill>
                  <a:srgbClr val="000000"/>
                </a:solidFill>
                <a:latin typeface="Alegreya Sans"/>
              </a:rPr>
              <a:t> </a:t>
            </a:r>
            <a:r>
              <a:rPr lang="en-US" sz="3432" dirty="0" err="1">
                <a:solidFill>
                  <a:srgbClr val="000000"/>
                </a:solidFill>
                <a:latin typeface="Alegreya Sans"/>
              </a:rPr>
              <a:t>mô</a:t>
            </a:r>
            <a:r>
              <a:rPr lang="en-US" sz="3432" dirty="0">
                <a:solidFill>
                  <a:srgbClr val="000000"/>
                </a:solidFill>
                <a:latin typeface="Alegreya Sans"/>
              </a:rPr>
              <a:t> </a:t>
            </a:r>
            <a:r>
              <a:rPr lang="en-US" sz="3432" dirty="0" err="1">
                <a:solidFill>
                  <a:srgbClr val="000000"/>
                </a:solidFill>
                <a:latin typeface="Alegreya Sans"/>
              </a:rPr>
              <a:t>hình</a:t>
            </a:r>
            <a:r>
              <a:rPr lang="en-US" sz="3432" dirty="0">
                <a:solidFill>
                  <a:srgbClr val="000000"/>
                </a:solidFill>
                <a:latin typeface="Alegreya Sans"/>
              </a:rPr>
              <a:t> </a:t>
            </a:r>
            <a:r>
              <a:rPr lang="en-US" sz="3432" dirty="0" err="1">
                <a:solidFill>
                  <a:srgbClr val="000000"/>
                </a:solidFill>
                <a:latin typeface="Alegreya Sans"/>
              </a:rPr>
              <a:t>kinh</a:t>
            </a:r>
            <a:r>
              <a:rPr lang="en-US" sz="3432" dirty="0">
                <a:solidFill>
                  <a:srgbClr val="000000"/>
                </a:solidFill>
                <a:latin typeface="Alegreya Sans"/>
              </a:rPr>
              <a:t> </a:t>
            </a:r>
            <a:r>
              <a:rPr lang="en-US" sz="3432" dirty="0" err="1">
                <a:solidFill>
                  <a:srgbClr val="000000"/>
                </a:solidFill>
                <a:latin typeface="Alegreya Sans"/>
              </a:rPr>
              <a:t>doanh</a:t>
            </a:r>
            <a:r>
              <a:rPr lang="en-US" sz="3432" dirty="0">
                <a:solidFill>
                  <a:srgbClr val="000000"/>
                </a:solidFill>
                <a:latin typeface="Alegreya Sans"/>
              </a:rPr>
              <a:t> </a:t>
            </a:r>
            <a:r>
              <a:rPr lang="en-US" sz="3432" dirty="0" err="1">
                <a:solidFill>
                  <a:srgbClr val="000000"/>
                </a:solidFill>
                <a:latin typeface="Alegreya Sans"/>
              </a:rPr>
              <a:t>của</a:t>
            </a:r>
            <a:r>
              <a:rPr lang="en-US" sz="3432" dirty="0">
                <a:solidFill>
                  <a:srgbClr val="000000"/>
                </a:solidFill>
                <a:latin typeface="Alegreya Sans"/>
              </a:rPr>
              <a:t> </a:t>
            </a:r>
            <a:r>
              <a:rPr lang="en-US" sz="3432" dirty="0" err="1">
                <a:solidFill>
                  <a:srgbClr val="000000"/>
                </a:solidFill>
                <a:latin typeface="Alegreya Sans"/>
              </a:rPr>
              <a:t>chủ</a:t>
            </a:r>
            <a:r>
              <a:rPr lang="en-US" sz="3432" dirty="0">
                <a:solidFill>
                  <a:srgbClr val="000000"/>
                </a:solidFill>
                <a:latin typeface="Alegreya Sans"/>
              </a:rPr>
              <a:t> </a:t>
            </a:r>
            <a:r>
              <a:rPr lang="en-US" sz="3432" dirty="0" err="1">
                <a:solidFill>
                  <a:srgbClr val="000000"/>
                </a:solidFill>
                <a:latin typeface="Alegreya Sans"/>
              </a:rPr>
              <a:t>cửa</a:t>
            </a:r>
            <a:r>
              <a:rPr lang="en-US" sz="3432" dirty="0">
                <a:solidFill>
                  <a:srgbClr val="000000"/>
                </a:solidFill>
                <a:latin typeface="Alegreya Sans"/>
              </a:rPr>
              <a:t> </a:t>
            </a:r>
            <a:r>
              <a:rPr lang="en-US" sz="3432" dirty="0" err="1">
                <a:solidFill>
                  <a:srgbClr val="000000"/>
                </a:solidFill>
                <a:latin typeface="Alegreya Sans"/>
              </a:rPr>
              <a:t>hàng</a:t>
            </a:r>
            <a:r>
              <a:rPr lang="en-US" sz="3432" dirty="0">
                <a:solidFill>
                  <a:srgbClr val="000000"/>
                </a:solidFill>
                <a:latin typeface="Alegreya Sans"/>
              </a:rPr>
              <a:t>, </a:t>
            </a:r>
            <a:r>
              <a:rPr lang="en-US" sz="3432" dirty="0" err="1">
                <a:solidFill>
                  <a:srgbClr val="000000"/>
                </a:solidFill>
                <a:latin typeface="Alegreya Sans"/>
              </a:rPr>
              <a:t>nhân</a:t>
            </a:r>
            <a:r>
              <a:rPr lang="en-US" sz="3432" dirty="0">
                <a:solidFill>
                  <a:srgbClr val="000000"/>
                </a:solidFill>
                <a:latin typeface="Alegreya Sans"/>
              </a:rPr>
              <a:t> </a:t>
            </a:r>
            <a:r>
              <a:rPr lang="en-US" sz="3432" dirty="0" err="1">
                <a:solidFill>
                  <a:srgbClr val="000000"/>
                </a:solidFill>
                <a:latin typeface="Alegreya Sans"/>
              </a:rPr>
              <a:t>viên</a:t>
            </a:r>
            <a:r>
              <a:rPr lang="en-US" sz="3432" dirty="0">
                <a:solidFill>
                  <a:srgbClr val="000000"/>
                </a:solidFill>
                <a:latin typeface="Alegreya Sans"/>
              </a:rPr>
              <a:t>, </a:t>
            </a:r>
            <a:r>
              <a:rPr lang="en-US" sz="3432" dirty="0" err="1">
                <a:solidFill>
                  <a:srgbClr val="000000"/>
                </a:solidFill>
                <a:latin typeface="Alegreya Sans"/>
              </a:rPr>
              <a:t>khách</a:t>
            </a:r>
            <a:r>
              <a:rPr lang="en-US" sz="3432" dirty="0">
                <a:solidFill>
                  <a:srgbClr val="000000"/>
                </a:solidFill>
                <a:latin typeface="Alegreya Sans"/>
              </a:rPr>
              <a:t> </a:t>
            </a:r>
            <a:r>
              <a:rPr lang="en-US" sz="3432" dirty="0" err="1">
                <a:solidFill>
                  <a:srgbClr val="000000"/>
                </a:solidFill>
                <a:latin typeface="Alegreya Sans"/>
              </a:rPr>
              <a:t>hàng</a:t>
            </a:r>
            <a:r>
              <a:rPr lang="en-US" sz="3432" dirty="0">
                <a:solidFill>
                  <a:srgbClr val="000000"/>
                </a:solidFill>
                <a:latin typeface="Alegreya Sans"/>
              </a:rPr>
              <a:t>, </a:t>
            </a:r>
            <a:r>
              <a:rPr lang="en-US" sz="3432" dirty="0" err="1">
                <a:solidFill>
                  <a:srgbClr val="000000"/>
                </a:solidFill>
                <a:latin typeface="Alegreya Sans"/>
              </a:rPr>
              <a:t>nghiệm</a:t>
            </a:r>
            <a:r>
              <a:rPr lang="en-US" sz="3432" dirty="0">
                <a:solidFill>
                  <a:srgbClr val="000000"/>
                </a:solidFill>
                <a:latin typeface="Alegreya Sans"/>
              </a:rPr>
              <a:t> </a:t>
            </a:r>
            <a:r>
              <a:rPr lang="en-US" sz="3432" dirty="0" err="1">
                <a:solidFill>
                  <a:srgbClr val="000000"/>
                </a:solidFill>
                <a:latin typeface="Alegreya Sans"/>
              </a:rPr>
              <a:t>vụ</a:t>
            </a:r>
            <a:r>
              <a:rPr lang="en-US" sz="3432" dirty="0">
                <a:solidFill>
                  <a:srgbClr val="000000"/>
                </a:solidFill>
                <a:latin typeface="Alegreya Sans"/>
              </a:rPr>
              <a:t> </a:t>
            </a:r>
            <a:r>
              <a:rPr lang="en-US" sz="3432" dirty="0" err="1">
                <a:solidFill>
                  <a:srgbClr val="000000"/>
                </a:solidFill>
                <a:latin typeface="Alegreya Sans"/>
              </a:rPr>
              <a:t>quản</a:t>
            </a:r>
            <a:r>
              <a:rPr lang="en-US" sz="3432" dirty="0">
                <a:solidFill>
                  <a:srgbClr val="000000"/>
                </a:solidFill>
                <a:latin typeface="Alegreya Sans"/>
              </a:rPr>
              <a:t> </a:t>
            </a:r>
            <a:r>
              <a:rPr lang="en-US" sz="3432" dirty="0" err="1">
                <a:solidFill>
                  <a:srgbClr val="000000"/>
                </a:solidFill>
                <a:latin typeface="Alegreya Sans"/>
              </a:rPr>
              <a:t>lí</a:t>
            </a:r>
            <a:r>
              <a:rPr lang="en-US" sz="3432" dirty="0">
                <a:solidFill>
                  <a:srgbClr val="000000"/>
                </a:solidFill>
                <a:latin typeface="Alegreya Sans"/>
              </a:rPr>
              <a:t>, </a:t>
            </a:r>
            <a:r>
              <a:rPr lang="en-US" sz="3432" dirty="0" err="1">
                <a:solidFill>
                  <a:srgbClr val="000000"/>
                </a:solidFill>
                <a:latin typeface="Alegreya Sans"/>
              </a:rPr>
              <a:t>quy</a:t>
            </a:r>
            <a:r>
              <a:rPr lang="en-US" sz="3432" dirty="0">
                <a:solidFill>
                  <a:srgbClr val="000000"/>
                </a:solidFill>
                <a:latin typeface="Alegreya Sans"/>
              </a:rPr>
              <a:t> </a:t>
            </a:r>
            <a:r>
              <a:rPr lang="en-US" sz="3432" dirty="0" err="1">
                <a:solidFill>
                  <a:srgbClr val="000000"/>
                </a:solidFill>
                <a:latin typeface="Alegreya Sans"/>
              </a:rPr>
              <a:t>trình</a:t>
            </a:r>
            <a:r>
              <a:rPr lang="en-US" sz="3432" dirty="0">
                <a:solidFill>
                  <a:srgbClr val="000000"/>
                </a:solidFill>
                <a:latin typeface="Alegreya Sans"/>
              </a:rPr>
              <a:t> </a:t>
            </a:r>
            <a:r>
              <a:rPr lang="en-US" sz="3432" dirty="0" err="1">
                <a:solidFill>
                  <a:srgbClr val="000000"/>
                </a:solidFill>
                <a:latin typeface="Alegreya Sans"/>
              </a:rPr>
              <a:t>thực</a:t>
            </a:r>
            <a:r>
              <a:rPr lang="en-US" sz="3432" dirty="0">
                <a:solidFill>
                  <a:srgbClr val="000000"/>
                </a:solidFill>
                <a:latin typeface="Alegreya Sans"/>
              </a:rPr>
              <a:t> </a:t>
            </a:r>
            <a:r>
              <a:rPr lang="en-US" sz="3432" dirty="0" err="1">
                <a:solidFill>
                  <a:srgbClr val="000000"/>
                </a:solidFill>
                <a:latin typeface="Alegreya Sans"/>
              </a:rPr>
              <a:t>hiện</a:t>
            </a:r>
            <a:r>
              <a:rPr lang="en-US" sz="3432" dirty="0">
                <a:solidFill>
                  <a:srgbClr val="000000"/>
                </a:solidFill>
                <a:latin typeface="Alegreya Sans"/>
              </a:rPr>
              <a:t> </a:t>
            </a:r>
            <a:r>
              <a:rPr lang="en-US" sz="3432" dirty="0" err="1">
                <a:solidFill>
                  <a:srgbClr val="000000"/>
                </a:solidFill>
                <a:latin typeface="Alegreya Sans"/>
              </a:rPr>
              <a:t>dịch</a:t>
            </a:r>
            <a:r>
              <a:rPr lang="en-US" sz="3432" dirty="0">
                <a:solidFill>
                  <a:srgbClr val="000000"/>
                </a:solidFill>
                <a:latin typeface="Alegreya Sans"/>
              </a:rPr>
              <a:t> </a:t>
            </a:r>
            <a:r>
              <a:rPr lang="en-US" sz="3432" dirty="0" err="1">
                <a:solidFill>
                  <a:srgbClr val="000000"/>
                </a:solidFill>
                <a:latin typeface="Alegreya Sans"/>
              </a:rPr>
              <a:t>vụ</a:t>
            </a:r>
            <a:r>
              <a:rPr lang="en-US" sz="3432" dirty="0">
                <a:solidFill>
                  <a:srgbClr val="000000"/>
                </a:solidFill>
                <a:latin typeface="Alegreya Sans"/>
              </a:rPr>
              <a:t>. </a:t>
            </a:r>
            <a:r>
              <a:rPr lang="en-US" sz="3432" dirty="0" err="1">
                <a:solidFill>
                  <a:srgbClr val="000000"/>
                </a:solidFill>
                <a:latin typeface="Alegreya Sans"/>
              </a:rPr>
              <a:t>Đối</a:t>
            </a:r>
            <a:r>
              <a:rPr lang="en-US" sz="3432" dirty="0">
                <a:solidFill>
                  <a:srgbClr val="000000"/>
                </a:solidFill>
                <a:latin typeface="Alegreya Sans"/>
              </a:rPr>
              <a:t> </a:t>
            </a:r>
            <a:r>
              <a:rPr lang="en-US" sz="3432" dirty="0" err="1">
                <a:solidFill>
                  <a:srgbClr val="000000"/>
                </a:solidFill>
                <a:latin typeface="Alegreya Sans"/>
              </a:rPr>
              <a:t>tượng</a:t>
            </a:r>
            <a:r>
              <a:rPr lang="en-US" sz="3432" dirty="0">
                <a:solidFill>
                  <a:srgbClr val="000000"/>
                </a:solidFill>
                <a:latin typeface="Alegreya Sans"/>
              </a:rPr>
              <a:t> </a:t>
            </a:r>
            <a:r>
              <a:rPr lang="en-US" sz="3432" dirty="0" err="1">
                <a:solidFill>
                  <a:srgbClr val="000000"/>
                </a:solidFill>
                <a:latin typeface="Alegreya Sans"/>
              </a:rPr>
              <a:t>sử</a:t>
            </a:r>
            <a:r>
              <a:rPr lang="en-US" sz="3432" dirty="0">
                <a:solidFill>
                  <a:srgbClr val="000000"/>
                </a:solidFill>
                <a:latin typeface="Alegreya Sans"/>
              </a:rPr>
              <a:t> </a:t>
            </a:r>
            <a:r>
              <a:rPr lang="en-US" sz="3432" dirty="0" err="1">
                <a:solidFill>
                  <a:srgbClr val="000000"/>
                </a:solidFill>
                <a:latin typeface="Alegreya Sans"/>
              </a:rPr>
              <a:t>dụng</a:t>
            </a:r>
            <a:r>
              <a:rPr lang="en-US" sz="3432" dirty="0">
                <a:solidFill>
                  <a:srgbClr val="000000"/>
                </a:solidFill>
                <a:latin typeface="Alegreya Sans"/>
              </a:rPr>
              <a:t> </a:t>
            </a:r>
            <a:r>
              <a:rPr lang="en-US" sz="3432" dirty="0" err="1">
                <a:solidFill>
                  <a:srgbClr val="000000"/>
                </a:solidFill>
                <a:latin typeface="Alegreya Sans"/>
              </a:rPr>
              <a:t>hệ</a:t>
            </a:r>
            <a:r>
              <a:rPr lang="en-US" sz="3432" dirty="0">
                <a:solidFill>
                  <a:srgbClr val="000000"/>
                </a:solidFill>
                <a:latin typeface="Alegreya Sans"/>
              </a:rPr>
              <a:t> </a:t>
            </a:r>
            <a:r>
              <a:rPr lang="en-US" sz="3432" dirty="0" err="1">
                <a:solidFill>
                  <a:srgbClr val="000000"/>
                </a:solidFill>
                <a:latin typeface="Alegreya Sans"/>
              </a:rPr>
              <a:t>thống</a:t>
            </a:r>
            <a:r>
              <a:rPr lang="en-US" sz="3432" dirty="0">
                <a:solidFill>
                  <a:srgbClr val="000000"/>
                </a:solidFill>
                <a:latin typeface="Alegreya Sans"/>
              </a:rPr>
              <a:t> bao </a:t>
            </a:r>
            <a:r>
              <a:rPr lang="en-US" sz="3432" dirty="0" err="1">
                <a:solidFill>
                  <a:srgbClr val="000000"/>
                </a:solidFill>
                <a:latin typeface="Alegreya Sans"/>
              </a:rPr>
              <a:t>gồm</a:t>
            </a:r>
            <a:r>
              <a:rPr lang="en-US" sz="3432" dirty="0">
                <a:solidFill>
                  <a:srgbClr val="000000"/>
                </a:solidFill>
                <a:latin typeface="Alegreya Sans"/>
              </a:rPr>
              <a:t>: </a:t>
            </a:r>
            <a:r>
              <a:rPr lang="en-US" sz="3432" dirty="0" err="1">
                <a:solidFill>
                  <a:srgbClr val="000000"/>
                </a:solidFill>
                <a:latin typeface="Alegreya Sans"/>
              </a:rPr>
              <a:t>chủ</a:t>
            </a:r>
            <a:r>
              <a:rPr lang="en-US" sz="3432" dirty="0">
                <a:solidFill>
                  <a:srgbClr val="000000"/>
                </a:solidFill>
                <a:latin typeface="Alegreya Sans"/>
              </a:rPr>
              <a:t> </a:t>
            </a:r>
            <a:r>
              <a:rPr lang="en-US" sz="3432" dirty="0" err="1">
                <a:solidFill>
                  <a:srgbClr val="000000"/>
                </a:solidFill>
                <a:latin typeface="Alegreya Sans"/>
              </a:rPr>
              <a:t>cửa</a:t>
            </a:r>
            <a:r>
              <a:rPr lang="en-US" sz="3432" dirty="0">
                <a:solidFill>
                  <a:srgbClr val="000000"/>
                </a:solidFill>
                <a:latin typeface="Alegreya Sans"/>
              </a:rPr>
              <a:t> </a:t>
            </a:r>
            <a:r>
              <a:rPr lang="en-US" sz="3432" dirty="0" err="1">
                <a:solidFill>
                  <a:srgbClr val="000000"/>
                </a:solidFill>
                <a:latin typeface="Alegreya Sans"/>
              </a:rPr>
              <a:t>hàng</a:t>
            </a:r>
            <a:r>
              <a:rPr lang="en-US" sz="3432" dirty="0">
                <a:solidFill>
                  <a:srgbClr val="000000"/>
                </a:solidFill>
                <a:latin typeface="Alegreya Sans"/>
              </a:rPr>
              <a:t> (</a:t>
            </a:r>
            <a:r>
              <a:rPr lang="en-US" sz="3432" dirty="0" err="1">
                <a:solidFill>
                  <a:srgbClr val="000000"/>
                </a:solidFill>
                <a:latin typeface="Alegreya Sans"/>
              </a:rPr>
              <a:t>đóng</a:t>
            </a:r>
            <a:r>
              <a:rPr lang="en-US" sz="3432" dirty="0">
                <a:solidFill>
                  <a:srgbClr val="000000"/>
                </a:solidFill>
                <a:latin typeface="Alegreya Sans"/>
              </a:rPr>
              <a:t> </a:t>
            </a:r>
            <a:r>
              <a:rPr lang="en-US" sz="3432" dirty="0" err="1">
                <a:solidFill>
                  <a:srgbClr val="000000"/>
                </a:solidFill>
                <a:latin typeface="Alegreya Sans"/>
              </a:rPr>
              <a:t>vai</a:t>
            </a:r>
            <a:r>
              <a:rPr lang="en-US" sz="3432" dirty="0">
                <a:solidFill>
                  <a:srgbClr val="000000"/>
                </a:solidFill>
                <a:latin typeface="Alegreya Sans"/>
              </a:rPr>
              <a:t> </a:t>
            </a:r>
            <a:r>
              <a:rPr lang="en-US" sz="3432" dirty="0" err="1">
                <a:solidFill>
                  <a:srgbClr val="000000"/>
                </a:solidFill>
                <a:latin typeface="Alegreya Sans"/>
              </a:rPr>
              <a:t>trò</a:t>
            </a:r>
            <a:r>
              <a:rPr lang="en-US" sz="3432" dirty="0">
                <a:solidFill>
                  <a:srgbClr val="000000"/>
                </a:solidFill>
                <a:latin typeface="Alegreya Sans"/>
              </a:rPr>
              <a:t> </a:t>
            </a:r>
            <a:r>
              <a:rPr lang="en-US" sz="3432" dirty="0" err="1">
                <a:solidFill>
                  <a:srgbClr val="000000"/>
                </a:solidFill>
                <a:latin typeface="Alegreya Sans"/>
              </a:rPr>
              <a:t>quản</a:t>
            </a:r>
            <a:r>
              <a:rPr lang="en-US" sz="3432" dirty="0">
                <a:solidFill>
                  <a:srgbClr val="000000"/>
                </a:solidFill>
                <a:latin typeface="Alegreya Sans"/>
              </a:rPr>
              <a:t> </a:t>
            </a:r>
            <a:r>
              <a:rPr lang="en-US" sz="3432" dirty="0" err="1">
                <a:solidFill>
                  <a:srgbClr val="000000"/>
                </a:solidFill>
                <a:latin typeface="Alegreya Sans"/>
              </a:rPr>
              <a:t>lí</a:t>
            </a:r>
            <a:r>
              <a:rPr lang="en-US" sz="3432" dirty="0">
                <a:solidFill>
                  <a:srgbClr val="000000"/>
                </a:solidFill>
                <a:latin typeface="Alegreya Sans"/>
              </a:rPr>
              <a:t>), </a:t>
            </a:r>
            <a:r>
              <a:rPr lang="en-US" sz="3432" dirty="0" err="1">
                <a:solidFill>
                  <a:srgbClr val="000000"/>
                </a:solidFill>
                <a:latin typeface="Alegreya Sans"/>
              </a:rPr>
              <a:t>nhân</a:t>
            </a:r>
            <a:r>
              <a:rPr lang="en-US" sz="3432" dirty="0">
                <a:solidFill>
                  <a:srgbClr val="000000"/>
                </a:solidFill>
                <a:latin typeface="Alegreya Sans"/>
              </a:rPr>
              <a:t> </a:t>
            </a:r>
            <a:r>
              <a:rPr lang="en-US" sz="3432" dirty="0" err="1">
                <a:solidFill>
                  <a:srgbClr val="000000"/>
                </a:solidFill>
                <a:latin typeface="Alegreya Sans"/>
              </a:rPr>
              <a:t>viên</a:t>
            </a:r>
            <a:endParaRPr lang="en-US" sz="3432" dirty="0">
              <a:solidFill>
                <a:srgbClr val="000000"/>
              </a:solidFill>
              <a:latin typeface="Alegreya Sans"/>
            </a:endParaRPr>
          </a:p>
          <a:p>
            <a:pPr>
              <a:lnSpc>
                <a:spcPts val="4805"/>
              </a:lnSpc>
            </a:pPr>
            <a:endParaRPr lang="en-US" sz="3432" dirty="0">
              <a:solidFill>
                <a:srgbClr val="000000"/>
              </a:solidFill>
              <a:latin typeface="Alegreya Sans"/>
            </a:endParaRPr>
          </a:p>
          <a:p>
            <a:pPr algn="ctr">
              <a:lnSpc>
                <a:spcPts val="4805"/>
              </a:lnSpc>
            </a:pPr>
            <a:endParaRPr lang="en-US" sz="3432" dirty="0">
              <a:solidFill>
                <a:srgbClr val="000000"/>
              </a:solidFill>
              <a:latin typeface="Alegrey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TextBox 2"/>
          <p:cNvSpPr txBox="1"/>
          <p:nvPr/>
        </p:nvSpPr>
        <p:spPr>
          <a:xfrm>
            <a:off x="5011975" y="4562475"/>
            <a:ext cx="8744752" cy="2105025"/>
          </a:xfrm>
          <a:prstGeom prst="rect">
            <a:avLst/>
          </a:prstGeom>
        </p:spPr>
        <p:txBody>
          <a:bodyPr lIns="0" tIns="0" rIns="0" bIns="0" rtlCol="0" anchor="t">
            <a:spAutoFit/>
          </a:bodyPr>
          <a:lstStyle/>
          <a:p>
            <a:pPr algn="ctr">
              <a:lnSpc>
                <a:spcPts val="8400"/>
              </a:lnSpc>
            </a:pPr>
            <a:r>
              <a:rPr lang="en-US" sz="6000">
                <a:solidFill>
                  <a:srgbClr val="000000"/>
                </a:solidFill>
                <a:latin typeface="Francois One"/>
              </a:rPr>
              <a:t>II. CHI TIẾT VỀ ĐỀ TÀI</a:t>
            </a:r>
          </a:p>
          <a:p>
            <a:pPr algn="ctr">
              <a:lnSpc>
                <a:spcPts val="8400"/>
              </a:lnSpc>
            </a:pPr>
            <a:endParaRPr lang="en-US" sz="6000">
              <a:solidFill>
                <a:srgbClr val="000000"/>
              </a:solidFill>
              <a:latin typeface="Francois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3741561" y="2793823"/>
            <a:ext cx="8608728" cy="6031845"/>
          </a:xfrm>
          <a:custGeom>
            <a:avLst/>
            <a:gdLst/>
            <a:ahLst/>
            <a:cxnLst/>
            <a:rect l="l" t="t" r="r" b="b"/>
            <a:pathLst>
              <a:path w="8608728" h="6031845">
                <a:moveTo>
                  <a:pt x="0" y="0"/>
                </a:moveTo>
                <a:lnTo>
                  <a:pt x="8608728" y="0"/>
                </a:lnTo>
                <a:lnTo>
                  <a:pt x="8608728" y="6031845"/>
                </a:lnTo>
                <a:lnTo>
                  <a:pt x="0" y="6031845"/>
                </a:lnTo>
                <a:lnTo>
                  <a:pt x="0" y="0"/>
                </a:lnTo>
                <a:close/>
              </a:path>
            </a:pathLst>
          </a:custGeom>
          <a:blipFill>
            <a:blip r:embed="rId2"/>
            <a:stretch>
              <a:fillRect t="-4944" r="-31540" b="-17695"/>
            </a:stretch>
          </a:blipFill>
        </p:spPr>
      </p:sp>
      <p:sp>
        <p:nvSpPr>
          <p:cNvPr id="3" name="TextBox 3"/>
          <p:cNvSpPr txBox="1"/>
          <p:nvPr/>
        </p:nvSpPr>
        <p:spPr>
          <a:xfrm>
            <a:off x="-1081579" y="207645"/>
            <a:ext cx="11649354" cy="821055"/>
          </a:xfrm>
          <a:prstGeom prst="rect">
            <a:avLst/>
          </a:prstGeom>
        </p:spPr>
        <p:txBody>
          <a:bodyPr lIns="0" tIns="0" rIns="0" bIns="0" rtlCol="0" anchor="t">
            <a:spAutoFit/>
          </a:bodyPr>
          <a:lstStyle/>
          <a:p>
            <a:pPr algn="ctr">
              <a:lnSpc>
                <a:spcPts val="6719"/>
              </a:lnSpc>
            </a:pPr>
            <a:r>
              <a:rPr lang="en-US" sz="4800">
                <a:solidFill>
                  <a:srgbClr val="000000"/>
                </a:solidFill>
                <a:latin typeface="Francois One"/>
              </a:rPr>
              <a:t>2. THIẾT KẾ VÀ CÀI ĐẶT HỆ THỐNG</a:t>
            </a:r>
          </a:p>
        </p:txBody>
      </p:sp>
      <p:sp>
        <p:nvSpPr>
          <p:cNvPr id="4" name="TextBox 4"/>
          <p:cNvSpPr txBox="1"/>
          <p:nvPr/>
        </p:nvSpPr>
        <p:spPr>
          <a:xfrm>
            <a:off x="0" y="1325244"/>
            <a:ext cx="8264890"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2.1. Sơ đồ UseCase tổng quát</a:t>
            </a:r>
          </a:p>
        </p:txBody>
      </p:sp>
      <p:sp>
        <p:nvSpPr>
          <p:cNvPr id="5" name="TextBox 5"/>
          <p:cNvSpPr txBox="1"/>
          <p:nvPr/>
        </p:nvSpPr>
        <p:spPr>
          <a:xfrm>
            <a:off x="4467489" y="9139993"/>
            <a:ext cx="7614497"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2.1: Sơ đồ usecase tổng quát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D6"/>
        </a:solidFill>
        <a:effectLst/>
      </p:bgPr>
    </p:bg>
    <p:spTree>
      <p:nvGrpSpPr>
        <p:cNvPr id="1" name=""/>
        <p:cNvGrpSpPr/>
        <p:nvPr/>
      </p:nvGrpSpPr>
      <p:grpSpPr>
        <a:xfrm>
          <a:off x="0" y="0"/>
          <a:ext cx="0" cy="0"/>
          <a:chOff x="0" y="0"/>
          <a:chExt cx="0" cy="0"/>
        </a:xfrm>
      </p:grpSpPr>
      <p:sp>
        <p:nvSpPr>
          <p:cNvPr id="2" name="Freeform 2"/>
          <p:cNvSpPr/>
          <p:nvPr/>
        </p:nvSpPr>
        <p:spPr>
          <a:xfrm>
            <a:off x="1980527" y="1884139"/>
            <a:ext cx="12873809" cy="7198387"/>
          </a:xfrm>
          <a:custGeom>
            <a:avLst/>
            <a:gdLst/>
            <a:ahLst/>
            <a:cxnLst/>
            <a:rect l="l" t="t" r="r" b="b"/>
            <a:pathLst>
              <a:path w="12873809" h="7198387">
                <a:moveTo>
                  <a:pt x="0" y="0"/>
                </a:moveTo>
                <a:lnTo>
                  <a:pt x="12873809" y="0"/>
                </a:lnTo>
                <a:lnTo>
                  <a:pt x="12873809" y="7198387"/>
                </a:lnTo>
                <a:lnTo>
                  <a:pt x="0" y="7198387"/>
                </a:lnTo>
                <a:lnTo>
                  <a:pt x="0" y="0"/>
                </a:lnTo>
                <a:close/>
              </a:path>
            </a:pathLst>
          </a:custGeom>
          <a:blipFill>
            <a:blip r:embed="rId2"/>
            <a:stretch>
              <a:fillRect/>
            </a:stretch>
          </a:blipFill>
        </p:spPr>
      </p:sp>
      <p:sp>
        <p:nvSpPr>
          <p:cNvPr id="3" name="TextBox 3"/>
          <p:cNvSpPr txBox="1"/>
          <p:nvPr/>
        </p:nvSpPr>
        <p:spPr>
          <a:xfrm>
            <a:off x="-1345965" y="207645"/>
            <a:ext cx="11649354" cy="821055"/>
          </a:xfrm>
          <a:prstGeom prst="rect">
            <a:avLst/>
          </a:prstGeom>
        </p:spPr>
        <p:txBody>
          <a:bodyPr lIns="0" tIns="0" rIns="0" bIns="0" rtlCol="0" anchor="t">
            <a:spAutoFit/>
          </a:bodyPr>
          <a:lstStyle/>
          <a:p>
            <a:pPr algn="ctr">
              <a:lnSpc>
                <a:spcPts val="6719"/>
              </a:lnSpc>
            </a:pPr>
            <a:r>
              <a:rPr lang="en-US" sz="4800">
                <a:solidFill>
                  <a:srgbClr val="000000"/>
                </a:solidFill>
                <a:latin typeface="Francois One"/>
              </a:rPr>
              <a:t>2. THIẾT KẾ VÀ CÀI ĐẶT HỆ THỐNG</a:t>
            </a:r>
          </a:p>
        </p:txBody>
      </p:sp>
      <p:sp>
        <p:nvSpPr>
          <p:cNvPr id="4" name="TextBox 4"/>
          <p:cNvSpPr txBox="1"/>
          <p:nvPr/>
        </p:nvSpPr>
        <p:spPr>
          <a:xfrm>
            <a:off x="-1594253" y="1301209"/>
            <a:ext cx="12145929" cy="582930"/>
          </a:xfrm>
          <a:prstGeom prst="rect">
            <a:avLst/>
          </a:prstGeom>
        </p:spPr>
        <p:txBody>
          <a:bodyPr lIns="0" tIns="0" rIns="0" bIns="0" rtlCol="0" anchor="t">
            <a:spAutoFit/>
          </a:bodyPr>
          <a:lstStyle/>
          <a:p>
            <a:pPr algn="ctr">
              <a:lnSpc>
                <a:spcPts val="4620"/>
              </a:lnSpc>
            </a:pPr>
            <a:r>
              <a:rPr lang="en-US" sz="3300">
                <a:solidFill>
                  <a:srgbClr val="000000"/>
                </a:solidFill>
                <a:latin typeface="DejaVu Serif Bold"/>
              </a:rPr>
              <a:t>2.2. Thiết kế và cài đặt sơ cở dữ liệu</a:t>
            </a:r>
          </a:p>
        </p:txBody>
      </p:sp>
      <p:sp>
        <p:nvSpPr>
          <p:cNvPr id="5" name="TextBox 5"/>
          <p:cNvSpPr txBox="1"/>
          <p:nvPr/>
        </p:nvSpPr>
        <p:spPr>
          <a:xfrm>
            <a:off x="4444442" y="9377801"/>
            <a:ext cx="839260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Hình 2.2: Cơ sở dữ liệu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983</Words>
  <Application>Microsoft Office PowerPoint</Application>
  <PresentationFormat>Custom</PresentationFormat>
  <Paragraphs>82</Paragraphs>
  <Slides>22</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DejaVu Serif Bold</vt:lpstr>
      <vt:lpstr>TT Phobos Inline</vt:lpstr>
      <vt:lpstr>TT Phobos Bold</vt:lpstr>
      <vt:lpstr>Francois One</vt:lpstr>
      <vt:lpstr>Alatsi</vt:lpstr>
      <vt:lpstr>Noto Serif Display</vt:lpstr>
      <vt:lpstr>TT Norms</vt:lpstr>
      <vt:lpstr>Alegreya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Thêm ý tưởng vào giấy ghi chú dính</dc:title>
  <cp:lastModifiedBy>Vo Hoang Ngoc Khanh</cp:lastModifiedBy>
  <cp:revision>4</cp:revision>
  <dcterms:created xsi:type="dcterms:W3CDTF">2006-08-16T00:00:00Z</dcterms:created>
  <dcterms:modified xsi:type="dcterms:W3CDTF">2023-12-07T11:23:10Z</dcterms:modified>
  <dc:identifier>DAF2AOIYl70</dc:identifier>
</cp:coreProperties>
</file>